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80" r:id="rId7"/>
    <p:sldId id="258" r:id="rId8"/>
    <p:sldId id="265" r:id="rId9"/>
    <p:sldId id="264" r:id="rId10"/>
    <p:sldId id="266" r:id="rId11"/>
    <p:sldId id="267" r:id="rId12"/>
    <p:sldId id="268" r:id="rId13"/>
    <p:sldId id="271" r:id="rId14"/>
    <p:sldId id="272" r:id="rId15"/>
    <p:sldId id="273" r:id="rId16"/>
    <p:sldId id="259" r:id="rId17"/>
    <p:sldId id="276" r:id="rId18"/>
    <p:sldId id="278" r:id="rId19"/>
    <p:sldId id="279" r:id="rId20"/>
    <p:sldId id="277" r:id="rId21"/>
    <p:sldId id="275" r:id="rId22"/>
    <p:sldId id="260" r:id="rId23"/>
    <p:sldId id="269" r:id="rId24"/>
    <p:sldId id="270" r:id="rId25"/>
    <p:sldId id="274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34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95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78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97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2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83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266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00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3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69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4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A9AE-CF1C-4A26-ABB9-F4DEDF7AACDE}" type="datetimeFigureOut">
              <a:rPr lang="ko-KR" altLang="en-US" smtClean="0"/>
              <a:t>2017-06-05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696F-1F50-443B-B421-E17E74F201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0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제노사이드와</a:t>
            </a:r>
            <a:r>
              <a:rPr lang="ko-KR" altLang="en-US" dirty="0" smtClean="0"/>
              <a:t> 우리 역사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800" dirty="0" smtClean="0"/>
              <a:t>최호근</a:t>
            </a:r>
            <a:r>
              <a:rPr lang="en-US" altLang="ko-KR" sz="2800" dirty="0" smtClean="0"/>
              <a:t>_</a:t>
            </a:r>
            <a:r>
              <a:rPr lang="ko-KR" altLang="en-US" sz="2800" dirty="0" smtClean="0"/>
              <a:t>고려대 사학과 교수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139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구유고 전범법정</a:t>
            </a:r>
            <a:r>
              <a:rPr lang="en-US" altLang="ko-KR" dirty="0" smtClean="0"/>
              <a:t>(ICTY)</a:t>
            </a:r>
            <a:r>
              <a:rPr lang="ko-KR" altLang="en-US" dirty="0" smtClean="0"/>
              <a:t>에 선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r>
              <a:rPr lang="en-US" altLang="ko-KR" dirty="0" smtClean="0"/>
              <a:t>Slobodan Milosevic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781128"/>
          </a:xfrm>
        </p:spPr>
      </p:pic>
    </p:spTree>
    <p:extLst>
      <p:ext uri="{BB962C8B-B14F-4D97-AF65-F5344CB8AC3E}">
        <p14:creationId xmlns:p14="http://schemas.microsoft.com/office/powerpoint/2010/main" val="53791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코소보</a:t>
            </a:r>
            <a:r>
              <a:rPr lang="ko-KR" altLang="en-US" dirty="0" smtClean="0"/>
              <a:t> 인종청소</a:t>
            </a:r>
            <a:r>
              <a:rPr lang="en-US" altLang="ko-KR" dirty="0" smtClean="0"/>
              <a:t>_1999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688632" cy="4536504"/>
          </a:xfrm>
        </p:spPr>
      </p:pic>
    </p:spTree>
    <p:extLst>
      <p:ext uri="{BB962C8B-B14F-4D97-AF65-F5344CB8AC3E}">
        <p14:creationId xmlns:p14="http://schemas.microsoft.com/office/powerpoint/2010/main" val="4250060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II. </a:t>
            </a:r>
            <a:r>
              <a:rPr lang="ko-KR" altLang="en-US" dirty="0" smtClean="0"/>
              <a:t>세계사 속의 </a:t>
            </a:r>
            <a:r>
              <a:rPr lang="ko-KR" altLang="en-US" dirty="0" err="1" smtClean="0"/>
              <a:t>제노사이드</a:t>
            </a:r>
            <a:r>
              <a:rPr lang="en-US" altLang="ko-KR" dirty="0" smtClean="0"/>
              <a:t>_2</a:t>
            </a:r>
            <a:br>
              <a:rPr lang="en-US" altLang="ko-KR" dirty="0" smtClean="0"/>
            </a:br>
            <a:r>
              <a:rPr lang="ko-KR" altLang="en-US" dirty="0" smtClean="0"/>
              <a:t>르완다 </a:t>
            </a:r>
            <a:r>
              <a:rPr lang="en-US" altLang="ko-KR" dirty="0" smtClean="0"/>
              <a:t>(1994)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480720" cy="4608512"/>
          </a:xfrm>
        </p:spPr>
      </p:pic>
    </p:spTree>
    <p:extLst>
      <p:ext uri="{BB962C8B-B14F-4D97-AF65-F5344CB8AC3E}">
        <p14:creationId xmlns:p14="http://schemas.microsoft.com/office/powerpoint/2010/main" val="267164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르완다</a:t>
            </a:r>
            <a:r>
              <a:rPr lang="en-US" altLang="ko-KR" dirty="0" smtClean="0"/>
              <a:t>_</a:t>
            </a:r>
            <a:r>
              <a:rPr lang="ko-KR" altLang="en-US" dirty="0" smtClean="0"/>
              <a:t>교회에 쌓인 희생자들의 옷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912768" cy="4536504"/>
          </a:xfrm>
        </p:spPr>
      </p:pic>
    </p:spTree>
    <p:extLst>
      <p:ext uri="{BB962C8B-B14F-4D97-AF65-F5344CB8AC3E}">
        <p14:creationId xmlns:p14="http://schemas.microsoft.com/office/powerpoint/2010/main" val="310606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식민지배와 인종 갈등의 결말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6408712" cy="4752528"/>
          </a:xfrm>
        </p:spPr>
      </p:pic>
    </p:spTree>
    <p:extLst>
      <p:ext uri="{BB962C8B-B14F-4D97-AF65-F5344CB8AC3E}">
        <p14:creationId xmlns:p14="http://schemas.microsoft.com/office/powerpoint/2010/main" val="3731141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르완다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55492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우리 현대사와 </a:t>
            </a:r>
            <a:r>
              <a:rPr lang="ko-KR" altLang="en-US" dirty="0" err="1" smtClean="0"/>
              <a:t>제노사이드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제주</a:t>
            </a:r>
            <a:r>
              <a:rPr lang="en-US" altLang="ko-KR" dirty="0" smtClean="0"/>
              <a:t> 4</a:t>
            </a:r>
            <a:r>
              <a:rPr lang="en-US" altLang="ko-KR" dirty="0" smtClean="0">
                <a:latin typeface="맑은 고딕"/>
                <a:ea typeface="맑은 고딕"/>
              </a:rPr>
              <a:t>〮</a:t>
            </a:r>
            <a:r>
              <a:rPr lang="en-US" altLang="ko-KR" dirty="0" smtClean="0"/>
              <a:t>3 (1948-1949)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82" y="1600200"/>
            <a:ext cx="4931436" cy="4525963"/>
          </a:xfrm>
        </p:spPr>
      </p:pic>
    </p:spTree>
    <p:extLst>
      <p:ext uri="{BB962C8B-B14F-4D97-AF65-F5344CB8AC3E}">
        <p14:creationId xmlns:p14="http://schemas.microsoft.com/office/powerpoint/2010/main" val="33716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제주</a:t>
            </a:r>
            <a:r>
              <a:rPr lang="en-US" altLang="ko-KR" dirty="0" smtClean="0"/>
              <a:t>_</a:t>
            </a:r>
            <a:r>
              <a:rPr lang="ko-KR" altLang="en-US" dirty="0" smtClean="0"/>
              <a:t>빨갱이의 섬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2164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제주 </a:t>
            </a:r>
            <a:r>
              <a:rPr lang="en-US" altLang="ko-KR" dirty="0" smtClean="0"/>
              <a:t>4</a:t>
            </a:r>
            <a:r>
              <a:rPr lang="en-US" altLang="ko-KR" dirty="0" smtClean="0">
                <a:latin typeface="맑은 고딕"/>
                <a:ea typeface="맑은 고딕"/>
              </a:rPr>
              <a:t>〮</a:t>
            </a:r>
            <a:r>
              <a:rPr lang="en-US" altLang="ko-KR" dirty="0" smtClean="0"/>
              <a:t>3_</a:t>
            </a:r>
            <a:r>
              <a:rPr lang="ko-KR" altLang="en-US" dirty="0" smtClean="0"/>
              <a:t>초토화 작전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5"/>
            <a:ext cx="6552728" cy="4464496"/>
          </a:xfrm>
        </p:spPr>
      </p:pic>
    </p:spTree>
    <p:extLst>
      <p:ext uri="{BB962C8B-B14F-4D97-AF65-F5344CB8AC3E}">
        <p14:creationId xmlns:p14="http://schemas.microsoft.com/office/powerpoint/2010/main" val="177100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제주 </a:t>
            </a:r>
            <a:r>
              <a:rPr lang="en-US" altLang="ko-KR" dirty="0" smtClean="0"/>
              <a:t>4〮3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제노사이드인가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가해자 </a:t>
            </a:r>
            <a:r>
              <a:rPr lang="en-US" altLang="ko-KR" dirty="0" smtClean="0"/>
              <a:t>: </a:t>
            </a:r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최고 권력자의 명령이 있었나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학살의 체계성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절멸의 의도와 동기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이데올로기의 존재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희생자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얼마나 죽었으며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비율은 얼마인가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구심점의 파괴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엘리트 제거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희생자의 성격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비무장 민간인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파괴의 결과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공동체의 파괴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61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I. </a:t>
            </a:r>
            <a:r>
              <a:rPr lang="ko-KR" altLang="en-US" dirty="0" err="1" smtClean="0"/>
              <a:t>제노사이드</a:t>
            </a:r>
            <a:r>
              <a:rPr lang="en-US" altLang="ko-KR" dirty="0" smtClean="0"/>
              <a:t>(Genocide)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ko-KR" altLang="en-US" dirty="0" smtClean="0"/>
          </a:p>
          <a:p>
            <a:r>
              <a:rPr lang="ko-KR" altLang="en-US" dirty="0" err="1" smtClean="0"/>
              <a:t>제노사이드</a:t>
            </a:r>
            <a:r>
              <a:rPr lang="ko-KR" altLang="en-US" dirty="0" smtClean="0"/>
              <a:t> </a:t>
            </a:r>
            <a:r>
              <a:rPr lang="ko-KR" altLang="en-US" dirty="0" smtClean="0">
                <a:latin typeface="맑은 고딕"/>
                <a:ea typeface="맑은 고딕"/>
              </a:rPr>
              <a:t>≠ 대량학살</a:t>
            </a:r>
            <a:r>
              <a:rPr lang="en-US" altLang="ko-KR" dirty="0" smtClean="0">
                <a:latin typeface="맑은 고딕"/>
                <a:ea typeface="맑은 고딕"/>
              </a:rPr>
              <a:t>(massacre)</a:t>
            </a:r>
          </a:p>
          <a:p>
            <a:pPr marL="0" indent="0">
              <a:buNone/>
            </a:pPr>
            <a:endParaRPr lang="en-US" altLang="ko-KR" dirty="0" smtClean="0">
              <a:latin typeface="맑은 고딕"/>
              <a:ea typeface="맑은 고딕"/>
            </a:endParaRPr>
          </a:p>
          <a:p>
            <a:r>
              <a:rPr lang="ko-KR" altLang="en-US" dirty="0" err="1" smtClean="0"/>
              <a:t>제노사이드</a:t>
            </a:r>
            <a:r>
              <a:rPr lang="ko-KR" altLang="en-US" dirty="0" smtClean="0"/>
              <a:t> ≠ 인종학살</a:t>
            </a:r>
            <a:r>
              <a:rPr lang="en-US" altLang="ko-KR" dirty="0" smtClean="0"/>
              <a:t>(ethnocide)</a:t>
            </a:r>
          </a:p>
          <a:p>
            <a:endParaRPr lang="en-US" altLang="ko-KR" dirty="0"/>
          </a:p>
          <a:p>
            <a:r>
              <a:rPr lang="en-US" altLang="ko-KR" dirty="0" smtClean="0"/>
              <a:t>“</a:t>
            </a:r>
            <a:r>
              <a:rPr lang="ko-KR" altLang="en-US" dirty="0" smtClean="0">
                <a:solidFill>
                  <a:srgbClr val="C00000"/>
                </a:solidFill>
              </a:rPr>
              <a:t>국민</a:t>
            </a:r>
            <a:r>
              <a:rPr lang="en-US" altLang="ko-KR" dirty="0" smtClean="0">
                <a:solidFill>
                  <a:srgbClr val="C00000"/>
                </a:solidFill>
                <a:latin typeface="맑은 고딕"/>
                <a:ea typeface="맑은 고딕"/>
              </a:rPr>
              <a:t>〮</a:t>
            </a:r>
            <a:r>
              <a:rPr lang="ko-KR" altLang="en-US" dirty="0" smtClean="0">
                <a:solidFill>
                  <a:srgbClr val="C00000"/>
                </a:solidFill>
              </a:rPr>
              <a:t>민족 </a:t>
            </a:r>
            <a:r>
              <a:rPr lang="ko-KR" altLang="en-US" dirty="0" smtClean="0">
                <a:solidFill>
                  <a:srgbClr val="C00000"/>
                </a:solidFill>
                <a:latin typeface="맑은 고딕"/>
                <a:ea typeface="맑은 고딕"/>
              </a:rPr>
              <a:t>〮</a:t>
            </a:r>
            <a:r>
              <a:rPr lang="ko-KR" altLang="en-US" dirty="0" smtClean="0">
                <a:solidFill>
                  <a:srgbClr val="C00000"/>
                </a:solidFill>
              </a:rPr>
              <a:t>인종 </a:t>
            </a:r>
            <a:r>
              <a:rPr lang="ko-KR" altLang="en-US" dirty="0" smtClean="0">
                <a:solidFill>
                  <a:srgbClr val="C00000"/>
                </a:solidFill>
                <a:latin typeface="맑은 고딕"/>
                <a:ea typeface="맑은 고딕"/>
              </a:rPr>
              <a:t>〮</a:t>
            </a:r>
            <a:r>
              <a:rPr lang="ko-KR" altLang="en-US" dirty="0" smtClean="0">
                <a:solidFill>
                  <a:srgbClr val="C00000"/>
                </a:solidFill>
              </a:rPr>
              <a:t>종교 </a:t>
            </a:r>
            <a:r>
              <a:rPr lang="ko-KR" altLang="en-US" dirty="0" smtClean="0"/>
              <a:t>집단의 </a:t>
            </a:r>
            <a:r>
              <a:rPr lang="ko-KR" altLang="en-US" dirty="0" smtClean="0">
                <a:solidFill>
                  <a:srgbClr val="C00000"/>
                </a:solidFill>
              </a:rPr>
              <a:t>전체 또는 부분</a:t>
            </a:r>
            <a:r>
              <a:rPr lang="ko-KR" altLang="en-US" dirty="0" smtClean="0"/>
              <a:t>을 파괴할 </a:t>
            </a:r>
            <a:r>
              <a:rPr lang="ko-KR" altLang="en-US" dirty="0" smtClean="0">
                <a:solidFill>
                  <a:srgbClr val="C00000"/>
                </a:solidFill>
              </a:rPr>
              <a:t>의도</a:t>
            </a:r>
            <a:r>
              <a:rPr lang="ko-KR" altLang="en-US" dirty="0" smtClean="0"/>
              <a:t>를 가지고 </a:t>
            </a:r>
            <a:r>
              <a:rPr lang="ko-KR" altLang="en-US" dirty="0" smtClean="0">
                <a:solidFill>
                  <a:srgbClr val="C00000"/>
                </a:solidFill>
              </a:rPr>
              <a:t>실행</a:t>
            </a:r>
            <a:r>
              <a:rPr lang="ko-KR" altLang="en-US" dirty="0" smtClean="0"/>
              <a:t>된 행위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sz="2200" dirty="0" smtClean="0"/>
              <a:t>_1948 UN </a:t>
            </a:r>
            <a:r>
              <a:rPr lang="ko-KR" altLang="en-US" sz="2200" dirty="0" err="1" smtClean="0"/>
              <a:t>제노사이드</a:t>
            </a:r>
            <a:r>
              <a:rPr lang="ko-KR" altLang="en-US" sz="2200" dirty="0" smtClean="0"/>
              <a:t> 범죄 방지와 처벌에 관한 협약</a:t>
            </a:r>
            <a:endParaRPr lang="en-US" altLang="ko-KR" sz="2200" dirty="0" smtClean="0"/>
          </a:p>
          <a:p>
            <a:pPr marL="0" indent="0">
              <a:buNone/>
            </a:pPr>
            <a:r>
              <a:rPr lang="en-US" altLang="ko-KR" sz="2200" dirty="0"/>
              <a:t> </a:t>
            </a:r>
            <a:r>
              <a:rPr lang="en-US" altLang="ko-KR" sz="2200" dirty="0" smtClean="0"/>
              <a:t>       (UN Convention on the Prevention and Punishment of </a:t>
            </a:r>
          </a:p>
          <a:p>
            <a:pPr marL="0" indent="0">
              <a:buNone/>
            </a:pPr>
            <a:r>
              <a:rPr lang="en-US" altLang="ko-KR" sz="2200" dirty="0"/>
              <a:t> </a:t>
            </a:r>
            <a:r>
              <a:rPr lang="en-US" altLang="ko-KR" sz="2200" dirty="0" smtClean="0"/>
              <a:t>        the Crime of Genocide)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27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제주 </a:t>
            </a:r>
            <a:r>
              <a:rPr lang="en-US" altLang="ko-KR" dirty="0" smtClean="0"/>
              <a:t>4〮3 </a:t>
            </a:r>
            <a:r>
              <a:rPr lang="ko-KR" altLang="en-US" dirty="0" smtClean="0"/>
              <a:t>평화공원</a:t>
            </a:r>
            <a:r>
              <a:rPr lang="en-US" altLang="ko-KR" dirty="0" smtClean="0"/>
              <a:t>_</a:t>
            </a:r>
            <a:r>
              <a:rPr lang="ko-KR" altLang="en-US" dirty="0" smtClean="0"/>
              <a:t>귀천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552728" cy="4680520"/>
          </a:xfrm>
        </p:spPr>
      </p:pic>
    </p:spTree>
    <p:extLst>
      <p:ext uri="{BB962C8B-B14F-4D97-AF65-F5344CB8AC3E}">
        <p14:creationId xmlns:p14="http://schemas.microsoft.com/office/powerpoint/2010/main" val="94255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제주 </a:t>
            </a:r>
            <a:r>
              <a:rPr lang="en-US" altLang="ko-KR" dirty="0" smtClean="0"/>
              <a:t>43</a:t>
            </a:r>
            <a:r>
              <a:rPr lang="ko-KR" altLang="en-US" dirty="0" smtClean="0"/>
              <a:t>과 무명천 할머니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40" y="1600200"/>
            <a:ext cx="3215319" cy="4525963"/>
          </a:xfrm>
        </p:spPr>
      </p:pic>
    </p:spTree>
    <p:extLst>
      <p:ext uri="{BB962C8B-B14F-4D97-AF65-F5344CB8AC3E}">
        <p14:creationId xmlns:p14="http://schemas.microsoft.com/office/powerpoint/2010/main" val="3444053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IV. G</a:t>
            </a:r>
            <a:r>
              <a:rPr lang="ko-KR" altLang="en-US" dirty="0" smtClean="0"/>
              <a:t>와 우리가 사는 세상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1" y="1600200"/>
            <a:ext cx="7209498" cy="4525963"/>
          </a:xfrm>
        </p:spPr>
      </p:pic>
    </p:spTree>
    <p:extLst>
      <p:ext uri="{BB962C8B-B14F-4D97-AF65-F5344CB8AC3E}">
        <p14:creationId xmlns:p14="http://schemas.microsoft.com/office/powerpoint/2010/main" val="1737169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V. </a:t>
            </a:r>
            <a:r>
              <a:rPr lang="ko-KR" altLang="en-US" dirty="0" err="1" smtClean="0"/>
              <a:t>제노사이드</a:t>
            </a:r>
            <a:r>
              <a:rPr lang="ko-KR" altLang="en-US" dirty="0" smtClean="0"/>
              <a:t> 범죄 예방을 위하여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66081"/>
            <a:ext cx="8001000" cy="4394200"/>
          </a:xfrm>
        </p:spPr>
      </p:pic>
    </p:spTree>
    <p:extLst>
      <p:ext uri="{BB962C8B-B14F-4D97-AF65-F5344CB8AC3E}">
        <p14:creationId xmlns:p14="http://schemas.microsoft.com/office/powerpoint/2010/main" val="2445585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V. </a:t>
            </a:r>
            <a:r>
              <a:rPr lang="ko-KR" altLang="en-US" dirty="0" err="1" smtClean="0"/>
              <a:t>제노사이드</a:t>
            </a:r>
            <a:r>
              <a:rPr lang="ko-KR" altLang="en-US" dirty="0" smtClean="0"/>
              <a:t> 범죄 예방을 위하여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8" y="1600200"/>
            <a:ext cx="7551404" cy="4525963"/>
          </a:xfrm>
        </p:spPr>
      </p:pic>
    </p:spTree>
    <p:extLst>
      <p:ext uri="{BB962C8B-B14F-4D97-AF65-F5344CB8AC3E}">
        <p14:creationId xmlns:p14="http://schemas.microsoft.com/office/powerpoint/2010/main" val="3606554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V. G </a:t>
            </a:r>
            <a:r>
              <a:rPr lang="ko-KR" altLang="en-US" dirty="0" smtClean="0"/>
              <a:t>예방을 위해 무엇을 할 것인가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201240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 </a:t>
            </a:r>
            <a:r>
              <a:rPr lang="ko-KR" altLang="en-US" dirty="0" smtClean="0"/>
              <a:t>협약의 아버지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_Raphael </a:t>
            </a:r>
            <a:r>
              <a:rPr lang="en-US" altLang="ko-KR" dirty="0" err="1" smtClean="0"/>
              <a:t>Lemkin</a:t>
            </a:r>
            <a:r>
              <a:rPr lang="en-US" altLang="ko-KR" dirty="0" smtClean="0"/>
              <a:t> </a:t>
            </a:r>
            <a:r>
              <a:rPr lang="en-US" altLang="ko-KR" sz="3600" dirty="0" smtClean="0"/>
              <a:t>(1900-1959)</a:t>
            </a:r>
            <a:endParaRPr lang="ko-KR" altLang="en-US" sz="36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00200"/>
            <a:ext cx="3744415" cy="4853136"/>
          </a:xfrm>
        </p:spPr>
      </p:pic>
    </p:spTree>
    <p:extLst>
      <p:ext uri="{BB962C8B-B14F-4D97-AF65-F5344CB8AC3E}">
        <p14:creationId xmlns:p14="http://schemas.microsoft.com/office/powerpoint/2010/main" val="133720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제노사이드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범죄의 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집단 구성원에 대한 </a:t>
            </a:r>
            <a:r>
              <a:rPr lang="ko-KR" altLang="en-US" dirty="0" smtClean="0">
                <a:solidFill>
                  <a:srgbClr val="C00000"/>
                </a:solidFill>
              </a:rPr>
              <a:t>살해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심각한 </a:t>
            </a:r>
            <a:r>
              <a:rPr lang="ko-KR" altLang="en-US" dirty="0" smtClean="0">
                <a:solidFill>
                  <a:srgbClr val="C00000"/>
                </a:solidFill>
              </a:rPr>
              <a:t>육체적 정신적 위해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육체적 파괴를 위한 </a:t>
            </a:r>
            <a:r>
              <a:rPr lang="ko-KR" altLang="en-US" dirty="0" smtClean="0">
                <a:solidFill>
                  <a:srgbClr val="C00000"/>
                </a:solidFill>
              </a:rPr>
              <a:t>생활조건 강제 부과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집단 내 </a:t>
            </a:r>
            <a:r>
              <a:rPr lang="ko-KR" altLang="en-US" dirty="0" smtClean="0">
                <a:solidFill>
                  <a:srgbClr val="C00000"/>
                </a:solidFill>
              </a:rPr>
              <a:t>출생 방지조치 실행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집단의 </a:t>
            </a:r>
            <a:r>
              <a:rPr lang="ko-KR" altLang="en-US" dirty="0" smtClean="0">
                <a:solidFill>
                  <a:srgbClr val="C00000"/>
                </a:solidFill>
              </a:rPr>
              <a:t>아동</a:t>
            </a:r>
            <a:r>
              <a:rPr lang="ko-KR" altLang="en-US" dirty="0" smtClean="0"/>
              <a:t>을 강제적으로 타 집단에 </a:t>
            </a:r>
            <a:r>
              <a:rPr lang="ko-KR" altLang="en-US" dirty="0" smtClean="0">
                <a:solidFill>
                  <a:srgbClr val="C00000"/>
                </a:solidFill>
              </a:rPr>
              <a:t>이송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4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제노사이드</a:t>
            </a:r>
            <a:r>
              <a:rPr lang="ko-KR" altLang="en-US" dirty="0" smtClean="0"/>
              <a:t> 범죄의 처벌 대상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G </a:t>
            </a:r>
            <a:r>
              <a:rPr lang="ko-KR" altLang="en-US" dirty="0" smtClean="0"/>
              <a:t>범죄를 저지른 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G </a:t>
            </a:r>
            <a:r>
              <a:rPr lang="ko-KR" altLang="en-US" dirty="0" smtClean="0"/>
              <a:t>범죄의 공모자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G </a:t>
            </a:r>
            <a:r>
              <a:rPr lang="ko-KR" altLang="en-US" dirty="0" smtClean="0"/>
              <a:t>범죄의 교사자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G </a:t>
            </a:r>
            <a:r>
              <a:rPr lang="ko-KR" altLang="en-US" dirty="0" smtClean="0"/>
              <a:t>범죄의 미수자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G </a:t>
            </a:r>
            <a:r>
              <a:rPr lang="ko-KR" altLang="en-US" dirty="0" smtClean="0"/>
              <a:t>범죄의 공범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87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</a:t>
            </a:r>
            <a:r>
              <a:rPr lang="ko-KR" altLang="en-US" dirty="0" smtClean="0"/>
              <a:t>범죄와 국제사회의 대응원칙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처벌을 통한 예방의 원칙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국제형사재판소</a:t>
            </a:r>
            <a:r>
              <a:rPr lang="en-US" altLang="ko-KR" dirty="0" smtClean="0"/>
              <a:t>(ICC)</a:t>
            </a:r>
            <a:r>
              <a:rPr lang="ko-KR" altLang="en-US" dirty="0" smtClean="0"/>
              <a:t>의 탄생 </a:t>
            </a:r>
            <a:r>
              <a:rPr lang="en-US" altLang="ko-KR" dirty="0" smtClean="0"/>
              <a:t>: Hague </a:t>
            </a:r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국제사회의 개입 원칙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개인 기본권 우위의 원칙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18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II. </a:t>
            </a:r>
            <a:r>
              <a:rPr lang="ko-KR" altLang="en-US" dirty="0" smtClean="0"/>
              <a:t>세계사</a:t>
            </a:r>
            <a:r>
              <a:rPr lang="en-US" altLang="ko-KR" dirty="0" smtClean="0"/>
              <a:t> </a:t>
            </a:r>
            <a:r>
              <a:rPr lang="ko-KR" altLang="en-US" dirty="0" smtClean="0"/>
              <a:t>속의 </a:t>
            </a:r>
            <a:r>
              <a:rPr lang="ko-KR" altLang="en-US" dirty="0" err="1" smtClean="0"/>
              <a:t>제노사이드</a:t>
            </a:r>
            <a:r>
              <a:rPr lang="en-US" altLang="ko-KR" dirty="0" smtClean="0"/>
              <a:t>_1</a:t>
            </a:r>
            <a:br>
              <a:rPr lang="en-US" altLang="ko-KR" dirty="0" smtClean="0"/>
            </a:br>
            <a:r>
              <a:rPr lang="ko-KR" altLang="en-US" dirty="0" smtClean="0"/>
              <a:t>유고슬라비아 </a:t>
            </a:r>
            <a:r>
              <a:rPr lang="en-US" altLang="ko-KR" dirty="0" smtClean="0"/>
              <a:t>(1991-1999)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3" y="1600200"/>
            <a:ext cx="7622674" cy="4525963"/>
          </a:xfrm>
        </p:spPr>
      </p:pic>
    </p:spTree>
    <p:extLst>
      <p:ext uri="{BB962C8B-B14F-4D97-AF65-F5344CB8AC3E}">
        <p14:creationId xmlns:p14="http://schemas.microsoft.com/office/powerpoint/2010/main" val="93729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사라예</a:t>
            </a:r>
            <a:r>
              <a:rPr lang="ko-KR" altLang="en-US" dirty="0"/>
              <a:t>보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6" y="1600200"/>
            <a:ext cx="7344827" cy="4525963"/>
          </a:xfrm>
        </p:spPr>
      </p:pic>
    </p:spTree>
    <p:extLst>
      <p:ext uri="{BB962C8B-B14F-4D97-AF65-F5344CB8AC3E}">
        <p14:creationId xmlns:p14="http://schemas.microsoft.com/office/powerpoint/2010/main" val="19738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유럽의 화약고</a:t>
            </a:r>
            <a:r>
              <a:rPr lang="en-US" altLang="ko-KR" dirty="0" smtClean="0"/>
              <a:t>_</a:t>
            </a:r>
            <a:r>
              <a:rPr lang="ko-KR" altLang="en-US" dirty="0" smtClean="0"/>
              <a:t>구 유고슬라비아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45" y="1600200"/>
            <a:ext cx="6523910" cy="4525963"/>
          </a:xfrm>
        </p:spPr>
      </p:pic>
    </p:spTree>
    <p:extLst>
      <p:ext uri="{BB962C8B-B14F-4D97-AF65-F5344CB8AC3E}">
        <p14:creationId xmlns:p14="http://schemas.microsoft.com/office/powerpoint/2010/main" val="70229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305</Words>
  <Application>Microsoft Office PowerPoint</Application>
  <PresentationFormat>화면 슬라이드 쇼(4:3)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제노사이드와 우리 역사</vt:lpstr>
      <vt:lpstr>I. 제노사이드(Genocide)란?</vt:lpstr>
      <vt:lpstr>G 협약의 아버지 _Raphael Lemkin (1900-1959)</vt:lpstr>
      <vt:lpstr>제노사이드 범죄의 내용</vt:lpstr>
      <vt:lpstr>제노사이드 범죄의 처벌 대상</vt:lpstr>
      <vt:lpstr>G범죄와 국제사회의 대응원칙</vt:lpstr>
      <vt:lpstr>II. 세계사 속의 제노사이드_1 유고슬라비아 (1991-1999) </vt:lpstr>
      <vt:lpstr>사라예보</vt:lpstr>
      <vt:lpstr>유럽의 화약고_구 유고슬라비아</vt:lpstr>
      <vt:lpstr>구유고 전범법정(ICTY)에 선  Slobodan Milosevic</vt:lpstr>
      <vt:lpstr>코소보 인종청소_1999</vt:lpstr>
      <vt:lpstr>II. 세계사 속의 제노사이드_2 르완다 (1994) </vt:lpstr>
      <vt:lpstr>르완다_교회에 쌓인 희생자들의 옷</vt:lpstr>
      <vt:lpstr>식민지배와 인종 갈등의 결말</vt:lpstr>
      <vt:lpstr>르완다</vt:lpstr>
      <vt:lpstr>III. 우리 현대사와 제노사이드 제주 4〮3 (1948-1949)</vt:lpstr>
      <vt:lpstr>제주_빨갱이의 섬?</vt:lpstr>
      <vt:lpstr>제주 4〮3_초토화 작전</vt:lpstr>
      <vt:lpstr>제주 4〮3은 제노사이드인가?</vt:lpstr>
      <vt:lpstr>제주 4〮3 평화공원_귀천</vt:lpstr>
      <vt:lpstr>제주 43과 무명천 할머니</vt:lpstr>
      <vt:lpstr>IV. G와 우리가 사는 세상</vt:lpstr>
      <vt:lpstr>V. 제노사이드 범죄 예방을 위하여</vt:lpstr>
      <vt:lpstr>V. 제노사이드 범죄 예방을 위하여</vt:lpstr>
      <vt:lpstr>V. G 예방을 위해 무엇을 할 것인가?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</cp:revision>
  <dcterms:created xsi:type="dcterms:W3CDTF">2017-06-05T10:38:31Z</dcterms:created>
  <dcterms:modified xsi:type="dcterms:W3CDTF">2017-06-05T12:24:00Z</dcterms:modified>
</cp:coreProperties>
</file>