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6"/>
  </p:handoutMasterIdLst>
  <p:sldIdLst>
    <p:sldId id="345" r:id="rId2"/>
    <p:sldId id="269" r:id="rId3"/>
    <p:sldId id="339" r:id="rId4"/>
    <p:sldId id="336" r:id="rId5"/>
    <p:sldId id="329" r:id="rId6"/>
    <p:sldId id="346" r:id="rId7"/>
    <p:sldId id="347" r:id="rId8"/>
    <p:sldId id="334" r:id="rId9"/>
    <p:sldId id="379" r:id="rId10"/>
    <p:sldId id="342" r:id="rId11"/>
    <p:sldId id="340" r:id="rId12"/>
    <p:sldId id="378" r:id="rId13"/>
    <p:sldId id="356" r:id="rId14"/>
    <p:sldId id="357" r:id="rId15"/>
    <p:sldId id="359" r:id="rId16"/>
    <p:sldId id="360" r:id="rId17"/>
    <p:sldId id="358" r:id="rId18"/>
    <p:sldId id="361" r:id="rId19"/>
    <p:sldId id="362" r:id="rId20"/>
    <p:sldId id="363" r:id="rId21"/>
    <p:sldId id="314" r:id="rId22"/>
    <p:sldId id="267" r:id="rId23"/>
    <p:sldId id="276" r:id="rId24"/>
    <p:sldId id="366" r:id="rId25"/>
    <p:sldId id="308" r:id="rId26"/>
    <p:sldId id="367" r:id="rId27"/>
    <p:sldId id="259" r:id="rId28"/>
    <p:sldId id="320" r:id="rId29"/>
    <p:sldId id="376" r:id="rId30"/>
    <p:sldId id="323" r:id="rId31"/>
    <p:sldId id="298" r:id="rId32"/>
    <p:sldId id="307" r:id="rId33"/>
    <p:sldId id="377" r:id="rId34"/>
    <p:sldId id="383" r:id="rId3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7" autoAdjust="0"/>
    <p:restoredTop sz="94660"/>
  </p:normalViewPr>
  <p:slideViewPr>
    <p:cSldViewPr showGuides="1">
      <p:cViewPr>
        <p:scale>
          <a:sx n="72" d="100"/>
          <a:sy n="72" d="100"/>
        </p:scale>
        <p:origin x="-133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4276A-F83C-4CCB-BD3B-E1C84CFD6617}" type="datetimeFigureOut">
              <a:rPr lang="ko-KR" altLang="en-US" smtClean="0"/>
              <a:t>2017-04-24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B689D-7DDE-4E0C-9CDF-851C42423CD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0376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884D-2118-4F59-BDF0-D8B34A6FA8EF}" type="datetimeFigureOut">
              <a:rPr lang="ko-KR" altLang="en-US" smtClean="0"/>
              <a:t>2017-04-24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4D1E3-3796-469A-B747-233F97E9138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6502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884D-2118-4F59-BDF0-D8B34A6FA8EF}" type="datetimeFigureOut">
              <a:rPr lang="ko-KR" altLang="en-US" smtClean="0"/>
              <a:t>2017-04-24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4D1E3-3796-469A-B747-233F97E9138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7588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884D-2118-4F59-BDF0-D8B34A6FA8EF}" type="datetimeFigureOut">
              <a:rPr lang="ko-KR" altLang="en-US" smtClean="0"/>
              <a:t>2017-04-24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4D1E3-3796-469A-B747-233F97E9138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1517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884D-2118-4F59-BDF0-D8B34A6FA8EF}" type="datetimeFigureOut">
              <a:rPr lang="ko-KR" altLang="en-US" smtClean="0"/>
              <a:t>2017-04-24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4D1E3-3796-469A-B747-233F97E9138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6472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884D-2118-4F59-BDF0-D8B34A6FA8EF}" type="datetimeFigureOut">
              <a:rPr lang="ko-KR" altLang="en-US" smtClean="0"/>
              <a:t>2017-04-24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4D1E3-3796-469A-B747-233F97E9138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1601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884D-2118-4F59-BDF0-D8B34A6FA8EF}" type="datetimeFigureOut">
              <a:rPr lang="ko-KR" altLang="en-US" smtClean="0"/>
              <a:t>2017-04-24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4D1E3-3796-469A-B747-233F97E9138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3971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884D-2118-4F59-BDF0-D8B34A6FA8EF}" type="datetimeFigureOut">
              <a:rPr lang="ko-KR" altLang="en-US" smtClean="0"/>
              <a:t>2017-04-24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4D1E3-3796-469A-B747-233F97E9138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5399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884D-2118-4F59-BDF0-D8B34A6FA8EF}" type="datetimeFigureOut">
              <a:rPr lang="ko-KR" altLang="en-US" smtClean="0"/>
              <a:t>2017-04-24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4D1E3-3796-469A-B747-233F97E9138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1429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884D-2118-4F59-BDF0-D8B34A6FA8EF}" type="datetimeFigureOut">
              <a:rPr lang="ko-KR" altLang="en-US" smtClean="0"/>
              <a:t>2017-04-24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4D1E3-3796-469A-B747-233F97E9138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3209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884D-2118-4F59-BDF0-D8B34A6FA8EF}" type="datetimeFigureOut">
              <a:rPr lang="ko-KR" altLang="en-US" smtClean="0"/>
              <a:t>2017-04-24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4D1E3-3796-469A-B747-233F97E9138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7442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884D-2118-4F59-BDF0-D8B34A6FA8EF}" type="datetimeFigureOut">
              <a:rPr lang="ko-KR" altLang="en-US" smtClean="0"/>
              <a:t>2017-04-24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4D1E3-3796-469A-B747-233F97E9138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9379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A884D-2118-4F59-BDF0-D8B34A6FA8EF}" type="datetimeFigureOut">
              <a:rPr lang="ko-KR" altLang="en-US" smtClean="0"/>
              <a:t>2017-04-24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4D1E3-3796-469A-B747-233F97E9138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003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bwj4e_f_1DI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88640"/>
            <a:ext cx="9684176" cy="641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783" y="1412775"/>
            <a:ext cx="9455150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717032"/>
            <a:ext cx="647382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446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39552" y="260648"/>
            <a:ext cx="8229600" cy="6480720"/>
          </a:xfrm>
        </p:spPr>
        <p:txBody>
          <a:bodyPr>
            <a:normAutofit fontScale="92500" lnSpcReduction="10000"/>
          </a:bodyPr>
          <a:lstStyle/>
          <a:p>
            <a:endParaRPr lang="en-US" altLang="ko-KR" sz="1800" dirty="0" smtClean="0"/>
          </a:p>
          <a:p>
            <a:endParaRPr lang="en-US" altLang="ko-KR" sz="1400" b="1" dirty="0" smtClean="0"/>
          </a:p>
          <a:p>
            <a:r>
              <a:rPr lang="en-US" altLang="ko-KR" sz="1400" b="1" dirty="0" smtClean="0"/>
              <a:t>1910</a:t>
            </a:r>
            <a:r>
              <a:rPr lang="ko-KR" altLang="en-US" sz="1400" b="1" dirty="0"/>
              <a:t>년 초 </a:t>
            </a:r>
            <a:r>
              <a:rPr lang="ko-KR" altLang="en-US" sz="1400" b="1" dirty="0" err="1"/>
              <a:t>수차례에</a:t>
            </a:r>
            <a:r>
              <a:rPr lang="ko-KR" altLang="en-US" sz="1400" b="1" dirty="0"/>
              <a:t> 걸친 연합과 진보 위원회의 회의와 </a:t>
            </a:r>
            <a:r>
              <a:rPr lang="ko-KR" altLang="en-US" sz="1400" b="1" dirty="0" smtClean="0"/>
              <a:t>비밀회합</a:t>
            </a:r>
            <a:endParaRPr lang="en-US" altLang="ko-KR" sz="1400" b="1" dirty="0" smtClean="0"/>
          </a:p>
          <a:p>
            <a:pPr marL="0" indent="0">
              <a:buNone/>
            </a:pPr>
            <a:r>
              <a:rPr lang="en-US" altLang="ko-KR" sz="1400" b="1" dirty="0"/>
              <a:t> </a:t>
            </a:r>
            <a:r>
              <a:rPr lang="en-US" altLang="ko-KR" sz="1400" b="1" dirty="0" smtClean="0"/>
              <a:t>    - </a:t>
            </a:r>
            <a:r>
              <a:rPr lang="ko-KR" altLang="en-US" sz="1400" b="1" dirty="0" err="1" smtClean="0"/>
              <a:t>제노사이드로</a:t>
            </a:r>
            <a:r>
              <a:rPr lang="ko-KR" altLang="en-US" sz="1400" b="1" dirty="0" smtClean="0"/>
              <a:t> 아르메니아문제 해결계획 완성</a:t>
            </a:r>
            <a:endParaRPr lang="en-US" altLang="ko-KR" sz="1400" b="1" dirty="0" smtClean="0"/>
          </a:p>
          <a:p>
            <a:pPr marL="0" indent="0">
              <a:buNone/>
            </a:pPr>
            <a:r>
              <a:rPr lang="en-US" altLang="ko-KR" sz="1400" b="1" dirty="0" smtClean="0"/>
              <a:t>     - 1911 </a:t>
            </a:r>
            <a:r>
              <a:rPr lang="ko-KR" altLang="en-US" sz="1400" b="1" dirty="0"/>
              <a:t>제국의 </a:t>
            </a:r>
            <a:r>
              <a:rPr lang="ko-KR" altLang="en-US" sz="1400" b="1" dirty="0" err="1"/>
              <a:t>비투르크</a:t>
            </a:r>
            <a:r>
              <a:rPr lang="ko-KR" altLang="en-US" sz="1400" b="1" dirty="0"/>
              <a:t> 민족의 </a:t>
            </a:r>
            <a:r>
              <a:rPr lang="ko-KR" altLang="en-US" sz="1400" b="1" dirty="0" err="1" smtClean="0"/>
              <a:t>강제투르크화에</a:t>
            </a:r>
            <a:r>
              <a:rPr lang="ko-KR" altLang="en-US" sz="1400" b="1" dirty="0" smtClean="0"/>
              <a:t> </a:t>
            </a:r>
            <a:r>
              <a:rPr lang="ko-KR" altLang="en-US" sz="1400" b="1" dirty="0"/>
              <a:t>대한 </a:t>
            </a:r>
            <a:r>
              <a:rPr lang="ko-KR" altLang="en-US" sz="1400" b="1" dirty="0" smtClean="0"/>
              <a:t>최후 </a:t>
            </a:r>
            <a:r>
              <a:rPr lang="ko-KR" altLang="en-US" sz="1400" b="1" dirty="0"/>
              <a:t>법안 통과</a:t>
            </a:r>
            <a:endParaRPr lang="en-US" altLang="ko-KR" sz="1400" b="1" dirty="0"/>
          </a:p>
          <a:p>
            <a:pPr marL="0" indent="0">
              <a:buNone/>
            </a:pPr>
            <a:endParaRPr lang="en-US" altLang="ko-KR" sz="1400" b="1" dirty="0"/>
          </a:p>
          <a:p>
            <a:r>
              <a:rPr lang="en-US" altLang="ko-KR" sz="1400" b="1" dirty="0" smtClean="0"/>
              <a:t>1914.2. </a:t>
            </a:r>
            <a:r>
              <a:rPr lang="ko-KR" altLang="en-US" sz="1400" b="1" dirty="0" smtClean="0"/>
              <a:t>연합과 진보 위원회</a:t>
            </a:r>
            <a:r>
              <a:rPr lang="en-US" altLang="ko-KR" sz="1400" b="1" dirty="0" smtClean="0"/>
              <a:t>(CPU)</a:t>
            </a:r>
            <a:r>
              <a:rPr lang="ko-KR" altLang="en-US" sz="1400" b="1" dirty="0" smtClean="0"/>
              <a:t>의 결의안에 따른 </a:t>
            </a:r>
            <a:r>
              <a:rPr lang="en-US" altLang="ko-KR" sz="1400" b="1" dirty="0" smtClean="0"/>
              <a:t>‘3</a:t>
            </a:r>
            <a:r>
              <a:rPr lang="ko-KR" altLang="en-US" sz="1400" b="1" dirty="0" smtClean="0"/>
              <a:t>인의 집행위원회</a:t>
            </a:r>
            <a:r>
              <a:rPr lang="en-US" altLang="ko-KR" sz="1400" b="1" dirty="0" smtClean="0"/>
              <a:t>’ </a:t>
            </a:r>
            <a:r>
              <a:rPr lang="ko-KR" altLang="en-US" sz="1400" b="1" dirty="0" smtClean="0"/>
              <a:t>결성</a:t>
            </a:r>
            <a:endParaRPr lang="en-US" altLang="ko-KR" sz="1400" b="1" dirty="0" smtClean="0"/>
          </a:p>
          <a:p>
            <a:endParaRPr lang="en-US" altLang="ko-KR" sz="1400" b="1" dirty="0" smtClean="0"/>
          </a:p>
          <a:p>
            <a:r>
              <a:rPr lang="en-US" altLang="ko-KR" sz="1400" b="1" dirty="0"/>
              <a:t>1914. 7. </a:t>
            </a:r>
            <a:r>
              <a:rPr lang="ko-KR" altLang="en-US" sz="1400" b="1" dirty="0"/>
              <a:t>아르메니아 혁명연합회의에 </a:t>
            </a:r>
            <a:r>
              <a:rPr lang="ko-KR" altLang="en-US" sz="1400" b="1" dirty="0" err="1"/>
              <a:t>청년투르크의</a:t>
            </a:r>
            <a:r>
              <a:rPr lang="ko-KR" altLang="en-US" sz="1400" b="1" dirty="0"/>
              <a:t> 지도부가 참석하여 러시아 교란 요구 전달</a:t>
            </a:r>
            <a:endParaRPr lang="en-US" altLang="ko-KR" sz="1400" b="1" dirty="0" smtClean="0"/>
          </a:p>
          <a:p>
            <a:pPr marL="0" indent="0">
              <a:buNone/>
            </a:pPr>
            <a:endParaRPr lang="en-US" altLang="ko-KR" sz="1400" b="1" dirty="0" smtClean="0"/>
          </a:p>
          <a:p>
            <a:r>
              <a:rPr lang="en-US" altLang="ko-KR" sz="1400" b="1" dirty="0" smtClean="0"/>
              <a:t>1914. 12. </a:t>
            </a:r>
            <a:r>
              <a:rPr lang="ko-KR" altLang="en-US" sz="1400" b="1" dirty="0" err="1" smtClean="0"/>
              <a:t>캅카스전투로</a:t>
            </a:r>
            <a:r>
              <a:rPr lang="ko-KR" altLang="en-US" sz="1400" b="1" dirty="0" smtClean="0"/>
              <a:t> 잃어버린 영토를 회복하려 했지만 무참히 패배</a:t>
            </a:r>
            <a:endParaRPr lang="en-US" altLang="ko-KR" sz="1400" b="1" dirty="0" smtClean="0"/>
          </a:p>
          <a:p>
            <a:pPr marL="0" indent="0">
              <a:buNone/>
            </a:pPr>
            <a:r>
              <a:rPr lang="en-US" altLang="ko-KR" sz="1400" b="1" dirty="0" smtClean="0"/>
              <a:t>      : </a:t>
            </a:r>
            <a:r>
              <a:rPr lang="ko-KR" altLang="en-US" sz="1400" b="1" dirty="0" smtClean="0"/>
              <a:t>그 책임을 아르메니아인들의 내통으로 돌려 학살의 빌미 마련</a:t>
            </a:r>
            <a:r>
              <a:rPr lang="ko-KR" altLang="en-US" sz="1400" b="1" dirty="0">
                <a:solidFill>
                  <a:schemeClr val="accent2"/>
                </a:solidFill>
              </a:rPr>
              <a:t> </a:t>
            </a:r>
            <a:r>
              <a:rPr lang="ko-KR" altLang="en-US" sz="1200" b="1" dirty="0" err="1" smtClean="0">
                <a:solidFill>
                  <a:schemeClr val="accent2"/>
                </a:solidFill>
              </a:rPr>
              <a:t>국방부장관엔베르파샤</a:t>
            </a:r>
            <a:endParaRPr lang="en-US" altLang="ko-KR" sz="1200" b="1" dirty="0" smtClean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US" altLang="ko-KR" sz="1400" b="1" dirty="0" smtClean="0">
              <a:solidFill>
                <a:schemeClr val="accent2"/>
              </a:solidFill>
            </a:endParaRPr>
          </a:p>
          <a:p>
            <a:r>
              <a:rPr lang="en-US" altLang="ko-KR" sz="1400" b="1" dirty="0" smtClean="0"/>
              <a:t>1915. 2. </a:t>
            </a:r>
            <a:r>
              <a:rPr lang="ko-KR" altLang="en-US" sz="1400" b="1" dirty="0" smtClean="0"/>
              <a:t>오스만군대에 참전 중인 아르메니아인의 무장을 해제</a:t>
            </a:r>
            <a:endParaRPr lang="en-US" altLang="ko-KR" sz="1400" b="1" dirty="0" smtClean="0"/>
          </a:p>
          <a:p>
            <a:pPr marL="0" indent="0">
              <a:buNone/>
            </a:pPr>
            <a:r>
              <a:rPr lang="en-US" altLang="ko-KR" sz="1400" b="1" dirty="0"/>
              <a:t> </a:t>
            </a:r>
            <a:r>
              <a:rPr lang="en-US" altLang="ko-KR" sz="1400" b="1" dirty="0" smtClean="0"/>
              <a:t>     :</a:t>
            </a:r>
            <a:r>
              <a:rPr lang="ko-KR" altLang="en-US" sz="1400" b="1" dirty="0" smtClean="0"/>
              <a:t> 비무장병참부대 합류시키고</a:t>
            </a:r>
            <a:r>
              <a:rPr lang="en-US" altLang="ko-KR" sz="1400" b="1" dirty="0" smtClean="0"/>
              <a:t>, </a:t>
            </a:r>
            <a:r>
              <a:rPr lang="ko-KR" altLang="en-US" sz="1400" b="1" dirty="0" err="1" smtClean="0"/>
              <a:t>투르크</a:t>
            </a:r>
            <a:r>
              <a:rPr lang="ko-KR" altLang="en-US" sz="1400" b="1" dirty="0" smtClean="0"/>
              <a:t> 무장세력이 살해</a:t>
            </a:r>
            <a:endParaRPr lang="en-US" altLang="ko-KR" sz="1400" b="1" dirty="0" smtClean="0"/>
          </a:p>
          <a:p>
            <a:pPr marL="0" indent="0">
              <a:buNone/>
            </a:pPr>
            <a:endParaRPr lang="en-US" altLang="ko-KR" sz="1400" b="1" dirty="0" smtClean="0"/>
          </a:p>
          <a:p>
            <a:r>
              <a:rPr lang="en-US" altLang="ko-KR" sz="1400" b="1" dirty="0" smtClean="0"/>
              <a:t>1915. 4.</a:t>
            </a:r>
            <a:r>
              <a:rPr lang="ko-KR" altLang="en-US" sz="1400" b="1" dirty="0" smtClean="0"/>
              <a:t> </a:t>
            </a:r>
            <a:r>
              <a:rPr lang="en-US" altLang="ko-KR" sz="1400" b="1" dirty="0" smtClean="0"/>
              <a:t>15. Van</a:t>
            </a:r>
            <a:r>
              <a:rPr lang="ko-KR" altLang="en-US" sz="1400" b="1" dirty="0" smtClean="0"/>
              <a:t>주에서 아르메니아 레지스탕스와  시민이 오스만 군대와 충돌</a:t>
            </a:r>
            <a:endParaRPr lang="en-US" altLang="ko-KR" sz="1400" b="1" dirty="0" smtClean="0"/>
          </a:p>
          <a:p>
            <a:pPr marL="0" indent="0">
              <a:buNone/>
            </a:pPr>
            <a:r>
              <a:rPr lang="en-US" altLang="ko-KR" sz="1400" b="1" dirty="0"/>
              <a:t> </a:t>
            </a:r>
            <a:r>
              <a:rPr lang="en-US" altLang="ko-KR" sz="1400" b="1" dirty="0" smtClean="0"/>
              <a:t>    : </a:t>
            </a:r>
            <a:r>
              <a:rPr lang="ko-KR" altLang="en-US" sz="1400" b="1" dirty="0" smtClean="0"/>
              <a:t>러시아군대와 내통했다고 선전하고 아르메니아인들의 박해를 정당화</a:t>
            </a:r>
            <a:endParaRPr lang="en-US" altLang="ko-KR" sz="1400" b="1" dirty="0" smtClean="0"/>
          </a:p>
          <a:p>
            <a:pPr marL="0" indent="0">
              <a:buNone/>
            </a:pPr>
            <a:endParaRPr lang="en-US" altLang="ko-KR" sz="1400" b="1" dirty="0" smtClean="0"/>
          </a:p>
          <a:p>
            <a:r>
              <a:rPr lang="en-US" altLang="ko-KR" sz="1400" b="1" dirty="0" smtClean="0"/>
              <a:t>1915. 4. 24. </a:t>
            </a:r>
            <a:r>
              <a:rPr lang="ko-KR" altLang="en-US" sz="1400" b="1" dirty="0" smtClean="0"/>
              <a:t>콘스탄티노플의 아르메니아 지도자 </a:t>
            </a:r>
            <a:r>
              <a:rPr lang="en-US" altLang="ko-KR" sz="1400" b="1" dirty="0" smtClean="0"/>
              <a:t>250</a:t>
            </a:r>
            <a:r>
              <a:rPr lang="ko-KR" altLang="en-US" sz="1400" b="1" dirty="0" smtClean="0"/>
              <a:t>명을 체포하여 집단 처형 </a:t>
            </a:r>
            <a:endParaRPr lang="en-US" altLang="ko-KR" sz="1400" b="1" dirty="0" smtClean="0"/>
          </a:p>
          <a:p>
            <a:endParaRPr lang="en-US" altLang="ko-KR" sz="1400" b="1" dirty="0" smtClean="0"/>
          </a:p>
          <a:p>
            <a:r>
              <a:rPr lang="en-US" altLang="ko-KR" sz="1400" b="1" dirty="0" smtClean="0"/>
              <a:t> 1915. 5. 29. </a:t>
            </a:r>
            <a:r>
              <a:rPr lang="ko-KR" altLang="en-US" sz="1400" b="1" dirty="0" smtClean="0"/>
              <a:t>추방에 관한 임시 법안</a:t>
            </a:r>
            <a:r>
              <a:rPr lang="en-US" altLang="ko-KR" sz="1400" b="1" dirty="0" smtClean="0"/>
              <a:t>(</a:t>
            </a:r>
            <a:r>
              <a:rPr lang="ko-KR" altLang="en-US" sz="1400" b="1" dirty="0" err="1" smtClean="0"/>
              <a:t>추방법</a:t>
            </a:r>
            <a:r>
              <a:rPr lang="en-US" altLang="ko-KR" sz="1400" b="1" dirty="0" smtClean="0"/>
              <a:t>)</a:t>
            </a:r>
            <a:r>
              <a:rPr lang="ko-KR" altLang="en-US" sz="1400" b="1" dirty="0" smtClean="0"/>
              <a:t>의 통과</a:t>
            </a:r>
            <a:endParaRPr lang="en-US" altLang="ko-KR" sz="1400" b="1" dirty="0" smtClean="0"/>
          </a:p>
          <a:p>
            <a:pPr marL="0" indent="0">
              <a:buNone/>
            </a:pPr>
            <a:r>
              <a:rPr lang="en-US" altLang="ko-KR" sz="1400" b="1" dirty="0"/>
              <a:t> </a:t>
            </a:r>
            <a:r>
              <a:rPr lang="en-US" altLang="ko-KR" sz="1400" b="1" dirty="0" smtClean="0"/>
              <a:t>    :  </a:t>
            </a:r>
            <a:r>
              <a:rPr lang="ko-KR" altLang="en-US" sz="1400" b="1" dirty="0" smtClean="0"/>
              <a:t>국가 안보에 위협이 되는 것으로 </a:t>
            </a:r>
            <a:r>
              <a:rPr lang="en-US" altLang="ko-KR" sz="1400" b="1" dirty="0" smtClean="0"/>
              <a:t>‘</a:t>
            </a:r>
            <a:r>
              <a:rPr lang="ko-KR" altLang="en-US" sz="1400" b="1" dirty="0" smtClean="0"/>
              <a:t>감지되는</a:t>
            </a:r>
            <a:r>
              <a:rPr lang="en-US" altLang="ko-KR" sz="1400" b="1" dirty="0" smtClean="0"/>
              <a:t>’ </a:t>
            </a:r>
            <a:r>
              <a:rPr lang="ko-KR" altLang="en-US" sz="1400" b="1" dirty="0" smtClean="0"/>
              <a:t>모든 사람을 추방할 권한과 </a:t>
            </a:r>
            <a:r>
              <a:rPr lang="ko-KR" altLang="en-US" sz="1400" b="1" dirty="0" err="1" smtClean="0"/>
              <a:t>비추방자의</a:t>
            </a:r>
            <a:r>
              <a:rPr lang="ko-KR" altLang="en-US" sz="1400" b="1" dirty="0" smtClean="0"/>
              <a:t> </a:t>
            </a:r>
            <a:r>
              <a:rPr lang="en-US" altLang="ko-KR" sz="1400" b="1" dirty="0" smtClean="0"/>
              <a:t>‘</a:t>
            </a:r>
            <a:r>
              <a:rPr lang="ko-KR" altLang="en-US" sz="1400" b="1" dirty="0" smtClean="0"/>
              <a:t>유기된</a:t>
            </a:r>
            <a:r>
              <a:rPr lang="en-US" altLang="ko-KR" sz="1400" b="1" dirty="0" smtClean="0"/>
              <a:t>’ </a:t>
            </a:r>
          </a:p>
          <a:p>
            <a:pPr marL="0" indent="0">
              <a:buNone/>
            </a:pPr>
            <a:r>
              <a:rPr lang="en-US" altLang="ko-KR" sz="1400" b="1" dirty="0"/>
              <a:t> </a:t>
            </a:r>
            <a:r>
              <a:rPr lang="en-US" altLang="ko-KR" sz="1400" b="1" dirty="0" smtClean="0"/>
              <a:t>       </a:t>
            </a:r>
            <a:r>
              <a:rPr lang="ko-KR" altLang="en-US" sz="1400" b="1" dirty="0" smtClean="0"/>
              <a:t>재산을 소유할 권한 보장</a:t>
            </a:r>
            <a:r>
              <a:rPr lang="en-US" altLang="ko-KR" sz="1400" b="1" dirty="0" smtClean="0"/>
              <a:t>. </a:t>
            </a:r>
          </a:p>
          <a:p>
            <a:pPr>
              <a:buFont typeface="Arial" charset="0"/>
              <a:buChar char="•"/>
            </a:pPr>
            <a:endParaRPr lang="en-US" altLang="ko-KR" sz="1400" b="1" dirty="0" smtClean="0"/>
          </a:p>
          <a:p>
            <a:pPr>
              <a:buFont typeface="Arial" charset="0"/>
              <a:buChar char="•"/>
            </a:pPr>
            <a:r>
              <a:rPr lang="ko-KR" altLang="en-US" sz="1400" b="1" dirty="0" smtClean="0"/>
              <a:t>시리아와 이란 사막지역으로 추방</a:t>
            </a:r>
            <a:endParaRPr lang="en-US" altLang="ko-KR" sz="1400" b="1" dirty="0" smtClean="0"/>
          </a:p>
          <a:p>
            <a:pPr marL="0" indent="0">
              <a:buNone/>
            </a:pPr>
            <a:r>
              <a:rPr lang="en-US" altLang="ko-KR" sz="1400" b="1" dirty="0" smtClean="0"/>
              <a:t>      : </a:t>
            </a:r>
            <a:r>
              <a:rPr lang="ko-KR" altLang="en-US" sz="1400" b="1" dirty="0" smtClean="0"/>
              <a:t>아르메니아인 절멸을 위해 죄수를 석방시켜  </a:t>
            </a:r>
            <a:r>
              <a:rPr lang="en-US" altLang="ko-KR" sz="1400" b="1" dirty="0" smtClean="0"/>
              <a:t>‘</a:t>
            </a:r>
            <a:r>
              <a:rPr lang="ko-KR" altLang="en-US" sz="1400" b="1" dirty="0" smtClean="0"/>
              <a:t>특수무장조직</a:t>
            </a:r>
            <a:r>
              <a:rPr lang="en-US" altLang="ko-KR" sz="1400" b="1" dirty="0" smtClean="0"/>
              <a:t>’</a:t>
            </a:r>
            <a:r>
              <a:rPr lang="ko-KR" altLang="en-US" sz="1400" b="1" dirty="0" smtClean="0"/>
              <a:t>을</a:t>
            </a:r>
            <a:r>
              <a:rPr lang="en-US" altLang="ko-KR" sz="1400" b="1" dirty="0" smtClean="0"/>
              <a:t>(</a:t>
            </a:r>
            <a:r>
              <a:rPr lang="ko-KR" altLang="en-US" sz="1400" b="1" dirty="0" smtClean="0"/>
              <a:t>학살부대</a:t>
            </a:r>
            <a:r>
              <a:rPr lang="en-US" altLang="ko-KR" sz="1400" b="1" dirty="0" smtClean="0"/>
              <a:t>) </a:t>
            </a:r>
            <a:r>
              <a:rPr lang="ko-KR" altLang="en-US" sz="1400" b="1" dirty="0" smtClean="0"/>
              <a:t>창설하고 추방되는 아  </a:t>
            </a:r>
            <a:endParaRPr lang="en-US" altLang="ko-KR" sz="1400" b="1" dirty="0" smtClean="0"/>
          </a:p>
          <a:p>
            <a:pPr marL="0" indent="0">
              <a:buNone/>
            </a:pPr>
            <a:r>
              <a:rPr lang="en-US" altLang="ko-KR" sz="1400" b="1" dirty="0"/>
              <a:t> </a:t>
            </a:r>
            <a:r>
              <a:rPr lang="en-US" altLang="ko-KR" sz="1400" b="1" dirty="0" smtClean="0"/>
              <a:t>       </a:t>
            </a:r>
            <a:r>
              <a:rPr lang="ko-KR" altLang="en-US" sz="1400" b="1" dirty="0" err="1" smtClean="0"/>
              <a:t>르메니아인들을</a:t>
            </a:r>
            <a:r>
              <a:rPr lang="ko-KR" altLang="en-US" sz="1400" b="1" dirty="0" smtClean="0"/>
              <a:t> 호송</a:t>
            </a:r>
            <a:r>
              <a:rPr lang="en-US" altLang="ko-KR" sz="1400" b="1" dirty="0" smtClean="0"/>
              <a:t>.</a:t>
            </a:r>
          </a:p>
          <a:p>
            <a:pPr marL="0" indent="0">
              <a:buNone/>
            </a:pPr>
            <a:endParaRPr lang="en-US" altLang="ko-KR" sz="1800" dirty="0" smtClean="0"/>
          </a:p>
          <a:p>
            <a:pPr marL="0" indent="0">
              <a:buNone/>
            </a:pPr>
            <a:endParaRPr lang="en-US" altLang="ko-KR" sz="1800" dirty="0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457200" y="2583"/>
            <a:ext cx="8229600" cy="504056"/>
          </a:xfrm>
        </p:spPr>
        <p:txBody>
          <a:bodyPr>
            <a:normAutofit/>
          </a:bodyPr>
          <a:lstStyle/>
          <a:p>
            <a:r>
              <a:rPr lang="ko-KR" altLang="en-US" sz="2000" b="1" dirty="0" smtClean="0"/>
              <a:t>아르메니아 </a:t>
            </a:r>
            <a:r>
              <a:rPr lang="ko-KR" altLang="en-US" sz="2000" b="1" dirty="0" err="1" smtClean="0"/>
              <a:t>제노사이드</a:t>
            </a:r>
            <a:r>
              <a:rPr lang="ko-KR" altLang="en-US" sz="2000" b="1" dirty="0" smtClean="0"/>
              <a:t> 개관</a:t>
            </a:r>
            <a:endParaRPr lang="ko-KR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24476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brightnessContrast bright="4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13" y="1596357"/>
            <a:ext cx="9226606" cy="4549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631" y="4149081"/>
            <a:ext cx="4124651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941169"/>
            <a:ext cx="7900987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12829"/>
            <a:ext cx="4798629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          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7178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ko-KR" sz="2000" dirty="0" smtClean="0"/>
          </a:p>
          <a:p>
            <a:pPr marL="0" indent="0">
              <a:buNone/>
            </a:pPr>
            <a:endParaRPr lang="en-US" altLang="ko-KR" sz="20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19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“</a:t>
            </a:r>
            <a:r>
              <a:rPr lang="ko-KR" altLang="en-US" sz="19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도시에서 행진을 시작하는 첫 날 남자들이 모두 살해 되었고</a:t>
            </a:r>
            <a:r>
              <a:rPr lang="en-US" altLang="ko-KR" sz="19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9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그 후로   </a:t>
            </a:r>
            <a:endParaRPr lang="en-US" altLang="ko-KR" sz="19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1900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en-US" altLang="ko-KR" sz="19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sz="19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부인들과 소녀들이 행진하는 내내 끊임없이 돈과 잠자리</a:t>
            </a:r>
            <a:r>
              <a:rPr lang="en-US" altLang="ko-KR" sz="19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9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옷 등을 빼</a:t>
            </a:r>
            <a:endParaRPr lang="en-US" altLang="ko-KR" sz="19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1900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en-US" altLang="ko-KR" sz="19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sz="19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앗겼으며</a:t>
            </a:r>
            <a:r>
              <a:rPr lang="en-US" altLang="ko-KR" sz="19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9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구타당했고</a:t>
            </a:r>
            <a:r>
              <a:rPr lang="en-US" altLang="ko-KR" sz="19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9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범죄적으로 학대당했고 납치당했습니다</a:t>
            </a:r>
            <a:r>
              <a:rPr lang="en-US" altLang="ko-KR" sz="19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 </a:t>
            </a:r>
            <a:r>
              <a:rPr lang="ko-KR" altLang="en-US" sz="19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대열의   </a:t>
            </a:r>
            <a:endParaRPr lang="en-US" altLang="ko-KR" sz="19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1900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en-US" altLang="ko-KR" sz="19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sz="19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호위병들은 행진을 하는 여자들에게 길가 우물에서 물 한 모금을 마시는  </a:t>
            </a:r>
            <a:endParaRPr lang="en-US" altLang="ko-KR" sz="19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1900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en-US" altLang="ko-KR" sz="19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sz="19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것에 대해서 조차 돈을 내라고 강요했습니다</a:t>
            </a:r>
            <a:r>
              <a:rPr lang="en-US" altLang="ko-KR" sz="19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 </a:t>
            </a:r>
            <a:r>
              <a:rPr lang="ko-KR" altLang="en-US" sz="19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이들은 가장 극악한</a:t>
            </a:r>
            <a:r>
              <a:rPr lang="en-US" altLang="ko-KR" sz="19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sz="19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학대자</a:t>
            </a:r>
            <a:endParaRPr lang="en-US" altLang="ko-KR" sz="19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1900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en-US" altLang="ko-KR" sz="19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sz="19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였을 뿐 아니라 통과하는 마을마다 소녀들과 여자들을 납치하고 성적</a:t>
            </a:r>
            <a:endParaRPr lang="en-US" altLang="ko-KR" sz="19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1900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en-US" altLang="ko-KR" sz="19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sz="19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으로 유린하도록 허용했지요</a:t>
            </a:r>
            <a:r>
              <a:rPr lang="en-US" altLang="ko-KR" sz="19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 </a:t>
            </a:r>
            <a:r>
              <a:rPr lang="ko-KR" altLang="en-US" sz="19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우리는 이러한 일들을 전해 들었을 뿐 아</a:t>
            </a:r>
            <a:endParaRPr lang="en-US" altLang="ko-KR" sz="19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1900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en-US" altLang="ko-KR" sz="19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sz="19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니라 이 같은 일들이 바로 이곳 우리가 사는 도시의 거리 한 복판에서</a:t>
            </a:r>
            <a:r>
              <a:rPr lang="en-US" altLang="ko-KR" sz="19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,</a:t>
            </a:r>
            <a:r>
              <a:rPr lang="ko-KR" altLang="en-US" sz="19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endParaRPr lang="en-US" altLang="ko-KR" sz="19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1900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en-US" altLang="ko-KR" sz="19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sz="19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바로 우리의 눈 앞에서 공연하게 벌어지는 것을 목격했습니다</a:t>
            </a:r>
            <a:r>
              <a:rPr lang="en-US" altLang="ko-KR" sz="19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.” </a:t>
            </a:r>
          </a:p>
          <a:p>
            <a:pPr marL="0" indent="0">
              <a:buNone/>
            </a:pPr>
            <a:endParaRPr lang="en-US" altLang="ko-KR" sz="2000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                                       미국 선교사 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F. H. Leslie</a:t>
            </a: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가 </a:t>
            </a:r>
            <a:r>
              <a:rPr lang="ko-KR" altLang="en-US" sz="1600" dirty="0" err="1" smtClean="0">
                <a:latin typeface="HY강B" panose="02030600000101010101" pitchFamily="18" charset="-127"/>
                <a:ea typeface="HY강B" panose="02030600000101010101" pitchFamily="18" charset="-127"/>
              </a:rPr>
              <a:t>오르파에서</a:t>
            </a: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1915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년 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8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월 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6</a:t>
            </a: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일</a:t>
            </a:r>
            <a:endParaRPr lang="en-US" altLang="ko-KR" sz="16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                                       </a:t>
            </a:r>
            <a:r>
              <a:rPr lang="ko-KR" altLang="en-US" sz="1600" dirty="0" err="1" smtClean="0">
                <a:latin typeface="HY강B" panose="02030600000101010101" pitchFamily="18" charset="-127"/>
                <a:ea typeface="HY강B" panose="02030600000101010101" pitchFamily="18" charset="-127"/>
              </a:rPr>
              <a:t>알레포의</a:t>
            </a: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미국 영사 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Jess B. Jackson</a:t>
            </a: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에게 보낸 편지 가운데</a:t>
            </a:r>
            <a:endParaRPr lang="en-US" altLang="ko-KR" sz="1600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                                                   (‘A Fate Worse Than Dying’: Sexual Violence During the                                        </a:t>
            </a:r>
          </a:p>
          <a:p>
            <a:pPr marL="0" indent="0">
              <a:buNone/>
            </a:pPr>
            <a:r>
              <a:rPr lang="en-US" altLang="ko-KR" sz="1400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en-US" altLang="ko-KR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                                                      Armenian Genocide  16p)</a:t>
            </a:r>
            <a:endParaRPr lang="ko-KR" altLang="en-US" sz="14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1093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600" b="1" dirty="0" smtClean="0"/>
              <a:t>학  살</a:t>
            </a:r>
            <a:endParaRPr lang="ko-KR" altLang="en-US" sz="3600" b="1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28800"/>
            <a:ext cx="6963070" cy="5124929"/>
          </a:xfrm>
        </p:spPr>
      </p:pic>
    </p:spTree>
    <p:extLst>
      <p:ext uri="{BB962C8B-B14F-4D97-AF65-F5344CB8AC3E}">
        <p14:creationId xmlns:p14="http://schemas.microsoft.com/office/powerpoint/2010/main" val="218244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600" b="1" dirty="0" smtClean="0"/>
              <a:t>강 제 추 방</a:t>
            </a:r>
            <a:endParaRPr lang="ko-KR" altLang="en-US" sz="3600" b="1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brightnessContrast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628800"/>
            <a:ext cx="4680520" cy="5176425"/>
          </a:xfrm>
        </p:spPr>
      </p:pic>
    </p:spTree>
    <p:extLst>
      <p:ext uri="{BB962C8B-B14F-4D97-AF65-F5344CB8AC3E}">
        <p14:creationId xmlns:p14="http://schemas.microsoft.com/office/powerpoint/2010/main" val="197279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질병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32" y="1833213"/>
            <a:ext cx="6650736" cy="4059936"/>
          </a:xfrm>
        </p:spPr>
      </p:pic>
    </p:spTree>
    <p:extLst>
      <p:ext uri="{BB962C8B-B14F-4D97-AF65-F5344CB8AC3E}">
        <p14:creationId xmlns:p14="http://schemas.microsoft.com/office/powerpoint/2010/main" val="116870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600" b="1" dirty="0" smtClean="0"/>
              <a:t>난  민</a:t>
            </a:r>
            <a:endParaRPr lang="ko-KR" altLang="en-US" sz="3600" b="1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868424"/>
            <a:ext cx="8965235" cy="3648808"/>
          </a:xfrm>
        </p:spPr>
      </p:pic>
    </p:spTree>
    <p:extLst>
      <p:ext uri="{BB962C8B-B14F-4D97-AF65-F5344CB8AC3E}">
        <p14:creationId xmlns:p14="http://schemas.microsoft.com/office/powerpoint/2010/main" val="113508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600" b="1" dirty="0" smtClean="0"/>
              <a:t>기  아</a:t>
            </a:r>
            <a:endParaRPr lang="ko-KR" altLang="en-US" sz="3600" b="1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08" y="1738725"/>
            <a:ext cx="6729984" cy="4248912"/>
          </a:xfrm>
        </p:spPr>
      </p:pic>
    </p:spTree>
    <p:extLst>
      <p:ext uri="{BB962C8B-B14F-4D97-AF65-F5344CB8AC3E}">
        <p14:creationId xmlns:p14="http://schemas.microsoft.com/office/powerpoint/2010/main" val="276090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600" b="1" dirty="0" smtClean="0"/>
              <a:t>고  아</a:t>
            </a:r>
            <a:endParaRPr lang="ko-KR" altLang="en-US" sz="3600" b="1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555204"/>
            <a:ext cx="3826868" cy="5172358"/>
          </a:xfr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139" y="1556792"/>
            <a:ext cx="3610293" cy="503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980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600" b="1" dirty="0" smtClean="0"/>
              <a:t>생 존 자 들</a:t>
            </a:r>
            <a:endParaRPr lang="ko-KR" altLang="en-US" sz="3600" b="1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1556792"/>
            <a:ext cx="8424936" cy="5193362"/>
          </a:xfrm>
        </p:spPr>
      </p:pic>
    </p:spTree>
    <p:extLst>
      <p:ext uri="{BB962C8B-B14F-4D97-AF65-F5344CB8AC3E}">
        <p14:creationId xmlns:p14="http://schemas.microsoft.com/office/powerpoint/2010/main" val="117942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4624"/>
            <a:ext cx="9108504" cy="35283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0" y="44624"/>
            <a:ext cx="9108504" cy="68133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32040" y="1052736"/>
            <a:ext cx="3610744" cy="562074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짓밟힌 아르메니아</a:t>
            </a:r>
            <a:r>
              <a:rPr lang="ko-KR" altLang="en-US" sz="3200" b="1" dirty="0"/>
              <a:t/>
            </a:r>
            <a:br>
              <a:rPr lang="ko-KR" altLang="en-US" sz="3200" b="1" dirty="0"/>
            </a:br>
            <a:endParaRPr lang="ko-KR" altLang="en-US" sz="3200" b="1" dirty="0"/>
          </a:p>
        </p:txBody>
      </p:sp>
      <p:sp>
        <p:nvSpPr>
          <p:cNvPr id="5" name="내용 개체 틀 4"/>
          <p:cNvSpPr>
            <a:spLocks noGrp="1"/>
          </p:cNvSpPr>
          <p:nvPr>
            <p:ph sz="half" idx="2"/>
          </p:nvPr>
        </p:nvSpPr>
        <p:spPr>
          <a:xfrm>
            <a:off x="4572000" y="1052736"/>
            <a:ext cx="4536504" cy="56886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/>
          </a:p>
          <a:p>
            <a:pPr marL="0" indent="0">
              <a:buNone/>
            </a:pPr>
            <a:r>
              <a:rPr lang="ko-KR" altLang="en-US" sz="2000" b="1" dirty="0" smtClean="0"/>
              <a:t>    오로라가 </a:t>
            </a:r>
            <a:r>
              <a:rPr lang="ko-KR" altLang="en-US" sz="2000" b="1" dirty="0"/>
              <a:t>겪은 대학살</a:t>
            </a:r>
            <a:endParaRPr lang="en-US" altLang="ko-KR" sz="2000" b="1" dirty="0"/>
          </a:p>
          <a:p>
            <a:endParaRPr lang="en-US" altLang="ko-KR" sz="2000" b="1" dirty="0"/>
          </a:p>
          <a:p>
            <a:endParaRPr lang="en-US" altLang="ko-KR" sz="2000" b="1" dirty="0"/>
          </a:p>
          <a:p>
            <a:pPr marL="0" indent="0">
              <a:buNone/>
            </a:pPr>
            <a:r>
              <a:rPr lang="ko-KR" altLang="en-US" sz="2000" b="1" dirty="0" smtClean="0"/>
              <a:t>  아르메니아 </a:t>
            </a:r>
            <a:r>
              <a:rPr lang="ko-KR" altLang="en-US" sz="2000" b="1" dirty="0"/>
              <a:t>대학살의 </a:t>
            </a:r>
            <a:r>
              <a:rPr lang="ko-KR" altLang="en-US" sz="2000" b="1" dirty="0" smtClean="0"/>
              <a:t>원인과 </a:t>
            </a:r>
            <a:r>
              <a:rPr lang="ko-KR" altLang="en-US" sz="2000" b="1" dirty="0"/>
              <a:t>전개</a:t>
            </a:r>
            <a:endParaRPr lang="en-US" altLang="ko-KR" sz="2000" b="1" dirty="0"/>
          </a:p>
          <a:p>
            <a:endParaRPr lang="en-US" altLang="ko-KR" sz="2000" b="1" dirty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>   대학살과 </a:t>
            </a:r>
            <a:r>
              <a:rPr lang="ko-KR" altLang="en-US" sz="2000" b="1" dirty="0"/>
              <a:t>여성의 인권 </a:t>
            </a:r>
            <a:endParaRPr lang="en-US" altLang="ko-KR" sz="2000" b="1" dirty="0"/>
          </a:p>
          <a:p>
            <a:pPr marL="0" indent="0">
              <a:buNone/>
            </a:pPr>
            <a:endParaRPr lang="en-US" altLang="ko-KR" sz="2000" b="1" dirty="0"/>
          </a:p>
          <a:p>
            <a:pPr marL="0" indent="0">
              <a:buNone/>
            </a:pPr>
            <a:endParaRPr lang="en-US" altLang="ko-KR" sz="2000" dirty="0" smtClean="0"/>
          </a:p>
          <a:p>
            <a:pPr marL="0" indent="0">
              <a:buNone/>
            </a:pPr>
            <a:r>
              <a:rPr lang="ko-KR" altLang="en-US" sz="2000" b="1" dirty="0" smtClean="0"/>
              <a:t>  아르메니아 </a:t>
            </a:r>
            <a:r>
              <a:rPr lang="ko-KR" altLang="en-US" sz="2000" b="1" dirty="0" err="1" smtClean="0"/>
              <a:t>제노사이드</a:t>
            </a:r>
            <a:r>
              <a:rPr lang="ko-KR" altLang="en-US" sz="2000" b="1" dirty="0" smtClean="0"/>
              <a:t> 기억하기</a:t>
            </a:r>
            <a:endParaRPr lang="ko-KR" altLang="en-US" sz="2000" b="1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5996"/>
            <a:ext cx="4248472" cy="6190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395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600" b="1" dirty="0" smtClean="0"/>
              <a:t>문 화 파 </a:t>
            </a:r>
            <a:r>
              <a:rPr lang="ko-KR" altLang="en-US" sz="3600" b="1" dirty="0" err="1" smtClean="0"/>
              <a:t>괴</a:t>
            </a:r>
            <a:endParaRPr lang="ko-KR" altLang="en-US" sz="3600" b="1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374668"/>
            <a:ext cx="4824536" cy="5475119"/>
          </a:xfrm>
        </p:spPr>
      </p:pic>
    </p:spTree>
    <p:extLst>
      <p:ext uri="{BB962C8B-B14F-4D97-AF65-F5344CB8AC3E}">
        <p14:creationId xmlns:p14="http://schemas.microsoft.com/office/powerpoint/2010/main" val="89125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27584" y="620688"/>
            <a:ext cx="8229600" cy="55054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ko-KR" sz="20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“</a:t>
            </a:r>
            <a:r>
              <a:rPr lang="ko-KR" altLang="en-US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저는 개개인이 겪은 고초에 관해 무수한 이야기를 들었습니다</a:t>
            </a:r>
            <a:r>
              <a:rPr lang="en-US" altLang="ko-KR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 </a:t>
            </a:r>
            <a:r>
              <a:rPr lang="ko-KR" altLang="en-US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남자</a:t>
            </a:r>
            <a:endParaRPr lang="en-US" altLang="ko-KR" sz="18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들은 산 채로 가죽이 벗겨지거나 도끼로 온 몸을 조각조각 난도질 </a:t>
            </a:r>
            <a:r>
              <a:rPr lang="ko-KR" altLang="en-US" sz="1800" dirty="0" err="1" smtClean="0">
                <a:latin typeface="HY강B" panose="02030600000101010101" pitchFamily="18" charset="-127"/>
                <a:ea typeface="HY강B" panose="02030600000101010101" pitchFamily="18" charset="-127"/>
              </a:rPr>
              <a:t>당했</a:t>
            </a:r>
            <a:endParaRPr lang="en-US" altLang="ko-KR" sz="18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고</a:t>
            </a:r>
            <a:r>
              <a:rPr lang="en-US" altLang="ko-KR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굶어 죽었고</a:t>
            </a:r>
            <a:r>
              <a:rPr lang="en-US" altLang="ko-KR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생매장 당했고</a:t>
            </a:r>
            <a:r>
              <a:rPr lang="en-US" altLang="ko-KR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불에 타 죽었고</a:t>
            </a:r>
            <a:r>
              <a:rPr lang="en-US" altLang="ko-KR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형언할 수 없는 </a:t>
            </a:r>
            <a:r>
              <a:rPr lang="ko-KR" altLang="en-US" sz="1800" dirty="0" err="1" smtClean="0">
                <a:latin typeface="HY강B" panose="02030600000101010101" pitchFamily="18" charset="-127"/>
                <a:ea typeface="HY강B" panose="02030600000101010101" pitchFamily="18" charset="-127"/>
              </a:rPr>
              <a:t>오물구</a:t>
            </a:r>
            <a:endParaRPr lang="en-US" altLang="ko-KR" sz="18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덩이에서 굶어 죽었습니다</a:t>
            </a:r>
            <a:r>
              <a:rPr lang="en-US" altLang="ko-KR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 </a:t>
            </a:r>
            <a:r>
              <a:rPr lang="ko-KR" altLang="en-US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여자들도 가장 잔인하고 역겨운 방법으로 </a:t>
            </a:r>
            <a:endParaRPr lang="en-US" altLang="ko-KR" sz="18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성적으로 유린당했고</a:t>
            </a:r>
            <a:r>
              <a:rPr lang="en-US" altLang="ko-KR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임신한 여성들의 배를 도려냈고</a:t>
            </a:r>
            <a:r>
              <a:rPr lang="en-US" altLang="ko-KR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여성들의 가슴</a:t>
            </a:r>
            <a:endParaRPr lang="en-US" altLang="ko-KR" sz="18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이 잘려 나갔고</a:t>
            </a:r>
            <a:r>
              <a:rPr lang="en-US" altLang="ko-KR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고운 젊은 여성들은 매일매일 완전히 발가벗긴 채로 행</a:t>
            </a:r>
            <a:endParaRPr lang="en-US" altLang="ko-KR" sz="18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진을 강요당했고</a:t>
            </a:r>
            <a:r>
              <a:rPr lang="en-US" altLang="ko-KR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수없이 많이 여성들이 모슬렘의 집으로 끌려갔습니다</a:t>
            </a:r>
            <a:r>
              <a:rPr lang="en-US" altLang="ko-KR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 </a:t>
            </a:r>
          </a:p>
          <a:p>
            <a:pPr marL="0" indent="0">
              <a:buNone/>
            </a:pPr>
            <a:r>
              <a:rPr lang="ko-KR" altLang="en-US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그러나 제가 제 스스로 주목하는 것은 모두 이러한 처우가 불러올 영향</a:t>
            </a:r>
            <a:endParaRPr lang="en-US" altLang="ko-KR" sz="18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일 것입니다</a:t>
            </a:r>
            <a:r>
              <a:rPr lang="en-US" altLang="ko-KR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 </a:t>
            </a:r>
            <a:r>
              <a:rPr lang="ko-KR" altLang="en-US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지울 수 없는 상처</a:t>
            </a:r>
            <a:r>
              <a:rPr lang="en-US" altLang="ko-KR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질병</a:t>
            </a:r>
            <a:r>
              <a:rPr lang="en-US" altLang="ko-KR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광란</a:t>
            </a:r>
            <a:r>
              <a:rPr lang="en-US" altLang="ko-KR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공포</a:t>
            </a:r>
            <a:r>
              <a:rPr lang="en-US" altLang="ko-KR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절망</a:t>
            </a:r>
            <a:r>
              <a:rPr lang="en-US" altLang="ko-KR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증오</a:t>
            </a:r>
            <a:r>
              <a:rPr lang="en-US" altLang="ko-KR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터키에 </a:t>
            </a:r>
            <a:endParaRPr lang="en-US" altLang="ko-KR" sz="18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sz="1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대한 복수 욕망 등입니다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.”</a:t>
            </a:r>
          </a:p>
          <a:p>
            <a:pPr marL="0" indent="0">
              <a:buNone/>
            </a:pPr>
            <a:r>
              <a:rPr lang="en-US" altLang="ko-KR" sz="2000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                      </a:t>
            </a:r>
          </a:p>
          <a:p>
            <a:pPr marL="0" indent="0">
              <a:buNone/>
            </a:pPr>
            <a:r>
              <a:rPr lang="en-US" altLang="ko-KR" sz="2000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en-US" altLang="ko-KR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                      </a:t>
            </a: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미국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선교사 </a:t>
            </a:r>
            <a:r>
              <a:rPr lang="ko-KR" altLang="en-US" sz="1600" dirty="0" err="1" smtClean="0">
                <a:latin typeface="HY강B" panose="02030600000101010101" pitchFamily="18" charset="-127"/>
                <a:ea typeface="HY강B" panose="02030600000101010101" pitchFamily="18" charset="-127"/>
              </a:rPr>
              <a:t>맥캘럼의</a:t>
            </a: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편지 중</a:t>
            </a:r>
            <a:r>
              <a:rPr lang="en-US" altLang="ko-KR" sz="1800" b="1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en-US" altLang="ko-KR" sz="1400" dirty="0">
                <a:latin typeface="HY강B" panose="02030600000101010101" pitchFamily="18" charset="-127"/>
                <a:ea typeface="HY강B" panose="02030600000101010101" pitchFamily="18" charset="-127"/>
              </a:rPr>
              <a:t>(‘A Fate Worse Than Dying</a:t>
            </a:r>
            <a:endParaRPr lang="en-US" altLang="ko-KR" sz="14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’                                                   : Sexual </a:t>
            </a:r>
            <a:r>
              <a:rPr lang="en-US" altLang="ko-KR" sz="1400" dirty="0">
                <a:latin typeface="HY강B" panose="02030600000101010101" pitchFamily="18" charset="-127"/>
                <a:ea typeface="HY강B" panose="02030600000101010101" pitchFamily="18" charset="-127"/>
              </a:rPr>
              <a:t>Violence During the  Armenian Genocide </a:t>
            </a:r>
            <a:r>
              <a:rPr lang="en-US" altLang="ko-KR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41p</a:t>
            </a:r>
            <a:r>
              <a:rPr lang="en-US" altLang="ko-KR" sz="1400" dirty="0">
                <a:latin typeface="HY강B" panose="02030600000101010101" pitchFamily="18" charset="-127"/>
                <a:ea typeface="HY강B" panose="02030600000101010101" pitchFamily="18" charset="-127"/>
              </a:rPr>
              <a:t>)</a:t>
            </a:r>
            <a:endParaRPr lang="ko-KR" altLang="en-US" sz="1400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 </a:t>
            </a:r>
            <a:endParaRPr lang="ko-KR" altLang="en-US" sz="14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7389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2800" b="1" dirty="0"/>
              <a:t>오로라</a:t>
            </a:r>
            <a:r>
              <a:rPr lang="en-US" altLang="ko-KR" sz="2800" b="1" dirty="0" smtClean="0"/>
              <a:t>(</a:t>
            </a:r>
            <a:r>
              <a:rPr lang="ko-KR" altLang="en-US" sz="2800" b="1" dirty="0" err="1" smtClean="0"/>
              <a:t>아샬라이즈</a:t>
            </a:r>
            <a:r>
              <a:rPr lang="en-US" altLang="ko-KR" sz="2800" b="1" dirty="0" smtClean="0"/>
              <a:t>) </a:t>
            </a:r>
            <a:r>
              <a:rPr lang="ko-KR" altLang="en-US" sz="2800" b="1" dirty="0" smtClean="0"/>
              <a:t>마르디 </a:t>
            </a:r>
            <a:r>
              <a:rPr lang="ko-KR" altLang="en-US" sz="2800" b="1" dirty="0" err="1"/>
              <a:t>가니안</a:t>
            </a:r>
            <a:r>
              <a:rPr lang="ko-KR" altLang="en-US" sz="2800" b="1" dirty="0"/>
              <a:t> </a:t>
            </a:r>
            <a:br>
              <a:rPr lang="ko-KR" altLang="en-US" sz="2800" b="1" dirty="0"/>
            </a:br>
            <a:r>
              <a:rPr lang="en-US" altLang="ko-KR" sz="2000" dirty="0" err="1"/>
              <a:t>Aurara</a:t>
            </a:r>
            <a:r>
              <a:rPr lang="en-US" altLang="ko-KR" sz="2000" dirty="0" smtClean="0"/>
              <a:t>(</a:t>
            </a:r>
            <a:r>
              <a:rPr lang="en-US" altLang="ko-KR" sz="2000" dirty="0" err="1" smtClean="0"/>
              <a:t>Arshaluys</a:t>
            </a:r>
            <a:r>
              <a:rPr lang="en-US" altLang="ko-KR" sz="2000" dirty="0" smtClean="0"/>
              <a:t>)</a:t>
            </a:r>
            <a:r>
              <a:rPr lang="en-US" altLang="ko-KR" sz="2200" dirty="0" smtClean="0"/>
              <a:t> </a:t>
            </a:r>
            <a:r>
              <a:rPr lang="en-US" altLang="ko-KR" sz="2000" dirty="0" err="1"/>
              <a:t>Mardiganian</a:t>
            </a:r>
            <a:r>
              <a:rPr lang="en-US" altLang="ko-KR" sz="2000" dirty="0"/>
              <a:t>  </a:t>
            </a:r>
            <a:r>
              <a:rPr lang="en-US" altLang="ko-KR" sz="2000" dirty="0" smtClean="0"/>
              <a:t>1901. 1. 12  ~ 1994. 2. 6. </a:t>
            </a:r>
            <a:endParaRPr lang="ko-KR" altLang="en-US" sz="2000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6" y="1556792"/>
            <a:ext cx="3593316" cy="5038052"/>
          </a:xfrm>
        </p:spPr>
      </p:pic>
      <p:sp>
        <p:nvSpPr>
          <p:cNvPr id="4" name="내용 개체 틀 3"/>
          <p:cNvSpPr>
            <a:spLocks noGrp="1"/>
          </p:cNvSpPr>
          <p:nvPr>
            <p:ph sz="half" idx="4294967295"/>
          </p:nvPr>
        </p:nvSpPr>
        <p:spPr>
          <a:xfrm>
            <a:off x="5105400" y="1600200"/>
            <a:ext cx="4038600" cy="4525963"/>
          </a:xfrm>
        </p:spPr>
        <p:txBody>
          <a:bodyPr/>
          <a:lstStyle/>
          <a:p>
            <a:pPr marL="0" indent="0">
              <a:buNone/>
            </a:pPr>
            <a:endParaRPr lang="ko-KR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697059"/>
            <a:ext cx="199390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276872"/>
            <a:ext cx="2711581" cy="386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5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ko-KR" altLang="en-US" sz="2400" b="1" dirty="0" err="1" smtClean="0"/>
              <a:t>아샬라이즈가</a:t>
            </a:r>
            <a:r>
              <a:rPr lang="ko-KR" altLang="en-US" sz="2400" b="1" dirty="0" smtClean="0"/>
              <a:t> 겪은 </a:t>
            </a:r>
            <a:r>
              <a:rPr lang="ko-KR" altLang="en-US" sz="2400" b="1" dirty="0" err="1" smtClean="0"/>
              <a:t>제노사이드</a:t>
            </a:r>
            <a:endParaRPr lang="ko-KR" altLang="en-US" sz="2400" b="1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79512" y="1124744"/>
            <a:ext cx="5436096" cy="54726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ko-KR" sz="1400" b="1" dirty="0" smtClean="0"/>
              <a:t>1915</a:t>
            </a:r>
            <a:r>
              <a:rPr lang="ko-KR" altLang="en-US" sz="1400" b="1" dirty="0" smtClean="0"/>
              <a:t>년 부활절 아침</a:t>
            </a:r>
            <a:r>
              <a:rPr lang="en-US" altLang="ko-KR" sz="1400" b="1" dirty="0" smtClean="0"/>
              <a:t>, </a:t>
            </a:r>
            <a:r>
              <a:rPr lang="ko-KR" altLang="en-US" sz="1400" b="1" dirty="0"/>
              <a:t>파국의 예고</a:t>
            </a:r>
            <a:endParaRPr lang="en-US" altLang="ko-KR" sz="1400" b="1" dirty="0"/>
          </a:p>
          <a:p>
            <a:pPr marL="0" indent="0">
              <a:buNone/>
            </a:pPr>
            <a:r>
              <a:rPr lang="ko-KR" altLang="en-US" sz="1400" dirty="0" err="1" smtClean="0"/>
              <a:t>파샤의</a:t>
            </a:r>
            <a:r>
              <a:rPr lang="ko-KR" altLang="en-US" sz="1400" dirty="0" smtClean="0"/>
              <a:t> 난입 </a:t>
            </a:r>
            <a:r>
              <a:rPr lang="en-US" altLang="ko-KR" sz="1400" dirty="0" smtClean="0"/>
              <a:t>“ </a:t>
            </a:r>
            <a:r>
              <a:rPr lang="ko-KR" altLang="en-US" sz="1400" dirty="0" smtClean="0"/>
              <a:t>오로라를 개종시켜 자신에게 내어놓으라</a:t>
            </a:r>
            <a:r>
              <a:rPr lang="en-US" altLang="ko-KR" sz="1400" dirty="0" smtClean="0"/>
              <a:t>.”</a:t>
            </a:r>
          </a:p>
          <a:p>
            <a:pPr marL="0" indent="0">
              <a:buNone/>
            </a:pPr>
            <a:endParaRPr lang="en-US" altLang="ko-KR" sz="1400" b="1" dirty="0" smtClean="0"/>
          </a:p>
          <a:p>
            <a:pPr marL="0" indent="0">
              <a:buNone/>
            </a:pPr>
            <a:r>
              <a:rPr lang="ko-KR" altLang="en-US" sz="1400" b="1" dirty="0" smtClean="0"/>
              <a:t>첫째 날</a:t>
            </a:r>
            <a:endParaRPr lang="en-US" altLang="ko-KR" sz="1400" b="1" dirty="0" smtClean="0"/>
          </a:p>
          <a:p>
            <a:pPr marL="0" indent="0">
              <a:buNone/>
            </a:pPr>
            <a:r>
              <a:rPr lang="ko-KR" altLang="en-US" sz="1400" dirty="0" err="1"/>
              <a:t>티케메시</a:t>
            </a:r>
            <a:r>
              <a:rPr lang="ko-KR" altLang="en-US" sz="1400" dirty="0"/>
              <a:t> </a:t>
            </a:r>
            <a:r>
              <a:rPr lang="ko-KR" altLang="en-US" sz="1400" dirty="0" err="1"/>
              <a:t>게드작</a:t>
            </a:r>
            <a:r>
              <a:rPr lang="en-US" altLang="ko-KR" sz="1400" dirty="0"/>
              <a:t>(</a:t>
            </a:r>
            <a:r>
              <a:rPr lang="en-US" altLang="ko-KR" sz="1400" dirty="0" err="1"/>
              <a:t>Tchemesh</a:t>
            </a:r>
            <a:r>
              <a:rPr lang="en-US" altLang="ko-KR" sz="1400" dirty="0"/>
              <a:t> </a:t>
            </a:r>
            <a:r>
              <a:rPr lang="en-US" altLang="ko-KR" sz="1400" dirty="0" err="1"/>
              <a:t>Gedzak</a:t>
            </a:r>
            <a:r>
              <a:rPr lang="en-US" altLang="ko-KR" sz="1400" dirty="0" smtClean="0"/>
              <a:t>)</a:t>
            </a:r>
            <a:r>
              <a:rPr lang="ko-KR" altLang="en-US" sz="1400" dirty="0" smtClean="0"/>
              <a:t>의 지도급인사 </a:t>
            </a:r>
            <a:r>
              <a:rPr lang="en-US" altLang="ko-KR" sz="1400" dirty="0" smtClean="0"/>
              <a:t>50</a:t>
            </a:r>
            <a:r>
              <a:rPr lang="ko-KR" altLang="en-US" sz="1400" dirty="0" smtClean="0"/>
              <a:t>여명이 </a:t>
            </a:r>
            <a:r>
              <a:rPr lang="ko-KR" altLang="en-US" sz="1400" dirty="0" err="1" smtClean="0"/>
              <a:t>티키경찰에</a:t>
            </a:r>
            <a:r>
              <a:rPr lang="ko-KR" altLang="en-US" sz="1400" dirty="0" smtClean="0"/>
              <a:t> 체포되어 고문당하다 살해 당함</a:t>
            </a:r>
            <a:r>
              <a:rPr lang="en-US" altLang="ko-KR" sz="1400" dirty="0" smtClean="0"/>
              <a:t>. </a:t>
            </a:r>
            <a:r>
              <a:rPr lang="ko-KR" altLang="en-US" sz="1400" dirty="0" smtClean="0"/>
              <a:t>주변의 대도시 </a:t>
            </a:r>
            <a:r>
              <a:rPr lang="ko-KR" altLang="en-US" sz="1400" dirty="0" err="1" smtClean="0"/>
              <a:t>하풋에서</a:t>
            </a:r>
            <a:r>
              <a:rPr lang="ko-KR" altLang="en-US" sz="1400" dirty="0" smtClean="0"/>
              <a:t> 학살 소식이 전해옴</a:t>
            </a:r>
            <a:endParaRPr lang="en-US" altLang="ko-KR" sz="1400" dirty="0" smtClean="0"/>
          </a:p>
          <a:p>
            <a:pPr marL="0" indent="0">
              <a:buNone/>
            </a:pPr>
            <a:endParaRPr lang="en-US" altLang="ko-KR" sz="1400" dirty="0"/>
          </a:p>
          <a:p>
            <a:pPr marL="0" indent="0">
              <a:buNone/>
            </a:pPr>
            <a:r>
              <a:rPr lang="ko-KR" altLang="en-US" sz="1400" b="1" dirty="0" smtClean="0"/>
              <a:t>둘째 날</a:t>
            </a:r>
            <a:endParaRPr lang="en-US" altLang="ko-KR" sz="1400" b="1" dirty="0"/>
          </a:p>
          <a:p>
            <a:pPr marL="0" indent="0">
              <a:buNone/>
            </a:pPr>
            <a:r>
              <a:rPr lang="en-US" altLang="ko-KR" sz="1400" dirty="0" smtClean="0"/>
              <a:t>18</a:t>
            </a:r>
            <a:r>
              <a:rPr lang="ko-KR" altLang="en-US" sz="1400" dirty="0" smtClean="0"/>
              <a:t>세 이상의 남자들이 </a:t>
            </a:r>
            <a:r>
              <a:rPr lang="en-US" altLang="ko-KR" sz="1400" dirty="0" smtClean="0"/>
              <a:t>3</a:t>
            </a:r>
            <a:r>
              <a:rPr lang="ko-KR" altLang="en-US" sz="1400" dirty="0" smtClean="0"/>
              <a:t>천 여명이 광장에 소집되고 근교로 이동되다 일부는 살해되고 일부는 감옥으로 이동되어 살해됨</a:t>
            </a:r>
            <a:endParaRPr lang="en-US" altLang="ko-KR" sz="1400" dirty="0" smtClean="0"/>
          </a:p>
          <a:p>
            <a:pPr marL="0" indent="0">
              <a:buNone/>
            </a:pPr>
            <a:endParaRPr lang="en-US" altLang="ko-KR" sz="1400" dirty="0"/>
          </a:p>
          <a:p>
            <a:pPr marL="0" indent="0">
              <a:buNone/>
            </a:pPr>
            <a:r>
              <a:rPr lang="ko-KR" altLang="en-US" sz="1400" b="1" dirty="0" smtClean="0"/>
              <a:t>사흘 후의 강제 소집 명령</a:t>
            </a:r>
            <a:endParaRPr lang="en-US" altLang="ko-KR" sz="1400" b="1" dirty="0" smtClean="0"/>
          </a:p>
          <a:p>
            <a:pPr marL="0" indent="0">
              <a:buNone/>
            </a:pPr>
            <a:r>
              <a:rPr lang="ko-KR" altLang="en-US" sz="1400" dirty="0" smtClean="0"/>
              <a:t>부녀자들과 어린아이들이 광장에 강제 소집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강제 추방행렬 형성</a:t>
            </a:r>
            <a:r>
              <a:rPr lang="en-US" altLang="ko-KR" sz="1400" dirty="0" smtClean="0"/>
              <a:t>. </a:t>
            </a:r>
            <a:r>
              <a:rPr lang="ko-KR" altLang="en-US" sz="1400" dirty="0" smtClean="0"/>
              <a:t>야영 첫 날부터 약탈과 분류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성폭행과 살해가 시작됨</a:t>
            </a:r>
            <a:r>
              <a:rPr lang="en-US" altLang="ko-KR" sz="1400" dirty="0" smtClean="0"/>
              <a:t> </a:t>
            </a:r>
            <a:endParaRPr lang="en-US" altLang="ko-KR" sz="1400" dirty="0"/>
          </a:p>
          <a:p>
            <a:pPr marL="0" indent="0">
              <a:buNone/>
            </a:pPr>
            <a:endParaRPr lang="en-US" altLang="ko-KR" sz="1400" dirty="0" smtClean="0"/>
          </a:p>
          <a:p>
            <a:pPr marL="0" indent="0">
              <a:buNone/>
            </a:pPr>
            <a:r>
              <a:rPr lang="en-US" altLang="ko-KR" sz="1400" b="1" dirty="0" smtClean="0"/>
              <a:t>2</a:t>
            </a:r>
            <a:r>
              <a:rPr lang="ko-KR" altLang="en-US" sz="1400" b="1" dirty="0" smtClean="0"/>
              <a:t>년 반의 납치와 탈출</a:t>
            </a:r>
            <a:r>
              <a:rPr lang="en-US" altLang="ko-KR" sz="1400" b="1" dirty="0" smtClean="0"/>
              <a:t>, </a:t>
            </a:r>
            <a:r>
              <a:rPr lang="ko-KR" altLang="en-US" sz="1400" b="1" dirty="0" smtClean="0"/>
              <a:t>노예생활 끝에 구조되어 미국에 도착</a:t>
            </a:r>
            <a:endParaRPr lang="en-US" altLang="ko-KR" sz="1400" b="1" dirty="0" smtClean="0"/>
          </a:p>
          <a:p>
            <a:pPr marL="0" indent="0">
              <a:buNone/>
            </a:pPr>
            <a:r>
              <a:rPr lang="ko-KR" altLang="en-US" sz="1400" dirty="0" err="1" smtClean="0"/>
              <a:t>아랍기시</a:t>
            </a:r>
            <a:r>
              <a:rPr lang="ko-KR" altLang="en-US" sz="1400" dirty="0" smtClean="0"/>
              <a:t>  </a:t>
            </a:r>
            <a:r>
              <a:rPr lang="en-US" altLang="ko-KR" sz="1400" dirty="0" smtClean="0"/>
              <a:t>-&gt; </a:t>
            </a:r>
            <a:r>
              <a:rPr lang="ko-KR" altLang="en-US" sz="1400" dirty="0" err="1" smtClean="0"/>
              <a:t>하싼</a:t>
            </a:r>
            <a:r>
              <a:rPr lang="ko-KR" altLang="en-US" sz="1400" dirty="0" smtClean="0"/>
              <a:t> </a:t>
            </a:r>
            <a:r>
              <a:rPr lang="ko-KR" altLang="en-US" sz="1400" dirty="0" err="1" smtClean="0"/>
              <a:t>첼라비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-&gt; </a:t>
            </a:r>
            <a:r>
              <a:rPr lang="ko-KR" altLang="en-US" sz="1400" dirty="0" err="1" smtClean="0"/>
              <a:t>말라티아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-&gt; </a:t>
            </a:r>
            <a:r>
              <a:rPr lang="ko-KR" altLang="en-US" sz="1400" dirty="0" err="1" smtClean="0"/>
              <a:t>디야르베키르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-&gt; </a:t>
            </a:r>
            <a:r>
              <a:rPr lang="ko-KR" altLang="en-US" sz="1400" dirty="0" err="1" smtClean="0"/>
              <a:t>오르파</a:t>
            </a:r>
            <a:r>
              <a:rPr lang="ko-KR" altLang="en-US" sz="1400" dirty="0" smtClean="0"/>
              <a:t>  </a:t>
            </a:r>
            <a:r>
              <a:rPr lang="en-US" altLang="ko-KR" sz="1400" dirty="0" smtClean="0"/>
              <a:t>-&gt;  </a:t>
            </a:r>
            <a:r>
              <a:rPr lang="ko-KR" altLang="en-US" sz="1400" dirty="0" err="1" smtClean="0"/>
              <a:t>데르심지역의</a:t>
            </a:r>
            <a:r>
              <a:rPr lang="ko-KR" altLang="en-US" sz="1400" dirty="0" smtClean="0"/>
              <a:t> 노예생활 </a:t>
            </a:r>
            <a:r>
              <a:rPr lang="en-US" altLang="ko-KR" sz="1400" dirty="0" smtClean="0"/>
              <a:t>-&gt; </a:t>
            </a:r>
            <a:r>
              <a:rPr lang="ko-KR" altLang="en-US" sz="1400" dirty="0" err="1" smtClean="0"/>
              <a:t>에르제룸까지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2</a:t>
            </a:r>
            <a:r>
              <a:rPr lang="ko-KR" altLang="en-US" sz="1400" dirty="0" smtClean="0"/>
              <a:t>천 </a:t>
            </a:r>
            <a:r>
              <a:rPr lang="en-US" altLang="ko-KR" sz="1400" dirty="0" smtClean="0"/>
              <a:t>km</a:t>
            </a:r>
            <a:r>
              <a:rPr lang="ko-KR" altLang="en-US" sz="1400" dirty="0" smtClean="0"/>
              <a:t>의 고된 여정 끝에 구조됨</a:t>
            </a:r>
            <a:r>
              <a:rPr lang="en-US" altLang="ko-KR" sz="1400" dirty="0" smtClean="0"/>
              <a:t>. </a:t>
            </a:r>
            <a:r>
              <a:rPr lang="ko-KR" altLang="en-US" sz="1400" dirty="0" err="1" smtClean="0"/>
              <a:t>그루지아와</a:t>
            </a:r>
            <a:r>
              <a:rPr lang="ko-KR" altLang="en-US" sz="1400" dirty="0" smtClean="0"/>
              <a:t> </a:t>
            </a:r>
            <a:r>
              <a:rPr lang="ko-KR" altLang="en-US" sz="1400" dirty="0" err="1" smtClean="0"/>
              <a:t>쌍페테르부르크를</a:t>
            </a:r>
            <a:r>
              <a:rPr lang="ko-KR" altLang="en-US" sz="1400" dirty="0" smtClean="0"/>
              <a:t> 거쳐 뉴욕에 도착하고 </a:t>
            </a:r>
            <a:r>
              <a:rPr lang="ko-KR" altLang="en-US" sz="1400" dirty="0" err="1" smtClean="0"/>
              <a:t>아르메노사이드를</a:t>
            </a:r>
            <a:r>
              <a:rPr lang="ko-KR" altLang="en-US" sz="1400" dirty="0" smtClean="0"/>
              <a:t> 증언</a:t>
            </a:r>
            <a:endParaRPr lang="en-US" altLang="ko-KR" sz="1400" dirty="0" smtClean="0"/>
          </a:p>
          <a:p>
            <a:pPr marL="0" indent="0">
              <a:buNone/>
            </a:pPr>
            <a:endParaRPr lang="en-US" altLang="ko-KR" sz="1400" dirty="0" smtClean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979" y="1639093"/>
            <a:ext cx="3522021" cy="445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130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ko-KR" altLang="en-US" sz="2400" b="1" dirty="0" smtClean="0"/>
              <a:t>추방의 행렬에서 </a:t>
            </a:r>
            <a:endParaRPr lang="ko-KR" altLang="en-US" sz="2400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6166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ko-KR" sz="1600" b="1" dirty="0" smtClean="0"/>
              <a:t>·  </a:t>
            </a:r>
            <a:r>
              <a:rPr lang="ko-KR" altLang="en-US" sz="1600" b="1" dirty="0" smtClean="0"/>
              <a:t>약탈</a:t>
            </a:r>
            <a:r>
              <a:rPr lang="en-US" altLang="ko-KR" sz="1600" b="1" dirty="0" smtClean="0"/>
              <a:t>, </a:t>
            </a:r>
            <a:r>
              <a:rPr lang="ko-KR" altLang="en-US" sz="1600" b="1" dirty="0" smtClean="0">
                <a:solidFill>
                  <a:prstClr val="black"/>
                </a:solidFill>
              </a:rPr>
              <a:t>잔인한 채찍질과 칼부림</a:t>
            </a:r>
            <a:r>
              <a:rPr lang="en-US" altLang="ko-KR" sz="16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1600" b="1" dirty="0" smtClean="0">
                <a:solidFill>
                  <a:prstClr val="black"/>
                </a:solidFill>
              </a:rPr>
              <a:t>고문</a:t>
            </a:r>
            <a:r>
              <a:rPr lang="en-US" altLang="ko-KR" sz="1600" b="1" dirty="0" smtClean="0">
                <a:solidFill>
                  <a:prstClr val="black"/>
                </a:solidFill>
              </a:rPr>
              <a:t>,</a:t>
            </a:r>
            <a:r>
              <a:rPr lang="ko-KR" altLang="en-US" sz="1600" b="1" dirty="0" smtClean="0">
                <a:solidFill>
                  <a:prstClr val="black"/>
                </a:solidFill>
              </a:rPr>
              <a:t> 집단 살해</a:t>
            </a:r>
            <a:endParaRPr lang="en-US" altLang="ko-KR" sz="1600" b="1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altLang="ko-KR" sz="1600" b="1" dirty="0" smtClean="0">
                <a:solidFill>
                  <a:prstClr val="black"/>
                </a:solidFill>
              </a:rPr>
              <a:t>  </a:t>
            </a:r>
            <a:r>
              <a:rPr lang="en-US" altLang="ko-KR" sz="1400" dirty="0" smtClean="0">
                <a:solidFill>
                  <a:prstClr val="black"/>
                </a:solidFill>
              </a:rPr>
              <a:t>  : </a:t>
            </a:r>
            <a:r>
              <a:rPr lang="ko-KR" altLang="en-US" sz="1400" dirty="0" smtClean="0">
                <a:solidFill>
                  <a:prstClr val="black"/>
                </a:solidFill>
              </a:rPr>
              <a:t>가족의 죽음</a:t>
            </a:r>
            <a:r>
              <a:rPr lang="en-US" altLang="ko-KR" sz="1400" dirty="0" smtClean="0">
                <a:solidFill>
                  <a:prstClr val="black"/>
                </a:solidFill>
              </a:rPr>
              <a:t>, </a:t>
            </a:r>
            <a:r>
              <a:rPr lang="ko-KR" altLang="en-US" sz="1400" dirty="0" smtClean="0">
                <a:solidFill>
                  <a:prstClr val="black"/>
                </a:solidFill>
              </a:rPr>
              <a:t>이웃의 죽음</a:t>
            </a:r>
            <a:r>
              <a:rPr lang="en-US" altLang="ko-KR" sz="1400" dirty="0" smtClean="0">
                <a:solidFill>
                  <a:prstClr val="black"/>
                </a:solidFill>
              </a:rPr>
              <a:t>, </a:t>
            </a:r>
            <a:r>
              <a:rPr lang="ko-KR" altLang="en-US" sz="1400" dirty="0" smtClean="0">
                <a:solidFill>
                  <a:prstClr val="black"/>
                </a:solidFill>
              </a:rPr>
              <a:t>수녀들의 죽음</a:t>
            </a:r>
            <a:endParaRPr lang="en-US" altLang="ko-KR" sz="14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en-US" altLang="ko-KR" sz="1400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altLang="ko-KR" sz="1600" dirty="0" smtClean="0"/>
              <a:t>·</a:t>
            </a:r>
            <a:r>
              <a:rPr lang="en-US" altLang="ko-KR" sz="1600" b="1" dirty="0" smtClean="0"/>
              <a:t> </a:t>
            </a:r>
            <a:r>
              <a:rPr lang="ko-KR" altLang="en-US" sz="1600" b="1" dirty="0" smtClean="0"/>
              <a:t>끝없는 </a:t>
            </a:r>
            <a:r>
              <a:rPr lang="ko-KR" altLang="en-US" sz="1600" b="1" dirty="0" smtClean="0">
                <a:solidFill>
                  <a:prstClr val="black"/>
                </a:solidFill>
              </a:rPr>
              <a:t>납치와 강간</a:t>
            </a:r>
            <a:r>
              <a:rPr lang="en-US" altLang="ko-KR" sz="16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1600" b="1" dirty="0" smtClean="0">
                <a:solidFill>
                  <a:prstClr val="black"/>
                </a:solidFill>
              </a:rPr>
              <a:t>노예시장</a:t>
            </a:r>
            <a:endParaRPr lang="en-US" altLang="ko-KR" sz="1600" b="1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altLang="ko-KR" sz="1400" dirty="0" smtClean="0">
                <a:solidFill>
                  <a:prstClr val="black"/>
                </a:solidFill>
              </a:rPr>
              <a:t>  : </a:t>
            </a:r>
            <a:r>
              <a:rPr lang="ko-KR" altLang="en-US" sz="1400" dirty="0" err="1" smtClean="0">
                <a:solidFill>
                  <a:prstClr val="black"/>
                </a:solidFill>
              </a:rPr>
              <a:t>쿠르드인</a:t>
            </a:r>
            <a:r>
              <a:rPr lang="en-US" altLang="ko-KR" sz="1400" dirty="0" smtClean="0">
                <a:solidFill>
                  <a:prstClr val="black"/>
                </a:solidFill>
              </a:rPr>
              <a:t>, </a:t>
            </a:r>
            <a:r>
              <a:rPr lang="ko-KR" altLang="en-US" sz="1400" dirty="0" err="1" smtClean="0">
                <a:solidFill>
                  <a:prstClr val="black"/>
                </a:solidFill>
              </a:rPr>
              <a:t>체첸인</a:t>
            </a:r>
            <a:r>
              <a:rPr lang="en-US" altLang="ko-KR" sz="1400" dirty="0" smtClean="0">
                <a:solidFill>
                  <a:prstClr val="black"/>
                </a:solidFill>
              </a:rPr>
              <a:t>, </a:t>
            </a:r>
            <a:r>
              <a:rPr lang="ko-KR" altLang="en-US" sz="1400" dirty="0" err="1" smtClean="0">
                <a:solidFill>
                  <a:prstClr val="black"/>
                </a:solidFill>
              </a:rPr>
              <a:t>체르케스인</a:t>
            </a:r>
            <a:r>
              <a:rPr lang="en-US" altLang="ko-KR" sz="1400" dirty="0" smtClean="0">
                <a:solidFill>
                  <a:prstClr val="black"/>
                </a:solidFill>
              </a:rPr>
              <a:t>(</a:t>
            </a:r>
            <a:r>
              <a:rPr lang="ko-KR" altLang="en-US" sz="1400" dirty="0" err="1" smtClean="0">
                <a:solidFill>
                  <a:prstClr val="black"/>
                </a:solidFill>
              </a:rPr>
              <a:t>시르키시아인</a:t>
            </a:r>
            <a:r>
              <a:rPr lang="en-US" altLang="ko-KR" sz="1400" dirty="0" smtClean="0">
                <a:solidFill>
                  <a:prstClr val="black"/>
                </a:solidFill>
              </a:rPr>
              <a:t>) </a:t>
            </a:r>
            <a:r>
              <a:rPr lang="ko-KR" altLang="en-US" sz="1400" dirty="0" smtClean="0">
                <a:solidFill>
                  <a:prstClr val="black"/>
                </a:solidFill>
              </a:rPr>
              <a:t>등에게 납치되어 공공연하게 성업중인 노예시장으로 </a:t>
            </a:r>
            <a:endParaRPr lang="en-US" altLang="ko-KR" sz="1400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altLang="ko-KR" sz="1400" dirty="0">
                <a:solidFill>
                  <a:prstClr val="black"/>
                </a:solidFill>
              </a:rPr>
              <a:t> </a:t>
            </a:r>
            <a:r>
              <a:rPr lang="en-US" altLang="ko-KR" sz="1400" dirty="0" smtClean="0">
                <a:solidFill>
                  <a:prstClr val="black"/>
                </a:solidFill>
              </a:rPr>
              <a:t>   </a:t>
            </a:r>
            <a:r>
              <a:rPr lang="ko-KR" altLang="en-US" sz="1400" dirty="0" smtClean="0">
                <a:solidFill>
                  <a:prstClr val="black"/>
                </a:solidFill>
              </a:rPr>
              <a:t>팔려감</a:t>
            </a:r>
            <a:r>
              <a:rPr lang="en-US" altLang="ko-KR" sz="1400" dirty="0" smtClean="0">
                <a:solidFill>
                  <a:prstClr val="black"/>
                </a:solidFill>
              </a:rPr>
              <a:t>(</a:t>
            </a:r>
            <a:r>
              <a:rPr lang="ko-KR" altLang="en-US" sz="1400" dirty="0" smtClean="0">
                <a:solidFill>
                  <a:prstClr val="black"/>
                </a:solidFill>
              </a:rPr>
              <a:t>고위관료가 직접 아르메니아 소녀 선발을 위해 매매 장소로 오기도 함</a:t>
            </a:r>
            <a:r>
              <a:rPr lang="en-US" altLang="ko-KR" sz="1400" dirty="0" smtClean="0">
                <a:solidFill>
                  <a:prstClr val="black"/>
                </a:solidFill>
              </a:rPr>
              <a:t>)</a:t>
            </a:r>
          </a:p>
          <a:p>
            <a:pPr marL="0" indent="0">
              <a:buNone/>
            </a:pPr>
            <a:r>
              <a:rPr lang="en-US" altLang="ko-KR" sz="1400" dirty="0" smtClean="0">
                <a:solidFill>
                  <a:prstClr val="black"/>
                </a:solidFill>
              </a:rPr>
              <a:t>  : </a:t>
            </a:r>
            <a:r>
              <a:rPr lang="ko-KR" altLang="en-US" sz="1400" dirty="0" smtClean="0">
                <a:solidFill>
                  <a:prstClr val="black"/>
                </a:solidFill>
              </a:rPr>
              <a:t>추방 경로에 있는 지역 주민들에게 납치당하거나 매매됨</a:t>
            </a:r>
            <a:endParaRPr lang="en-US" altLang="ko-KR" sz="1400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altLang="ko-KR" sz="1400" dirty="0" smtClean="0">
                <a:solidFill>
                  <a:prstClr val="black"/>
                </a:solidFill>
              </a:rPr>
              <a:t>  </a:t>
            </a:r>
          </a:p>
          <a:p>
            <a:pPr marL="0" indent="0">
              <a:buNone/>
            </a:pPr>
            <a:r>
              <a:rPr lang="en-US" altLang="ko-KR" sz="1400" b="1" dirty="0" smtClean="0">
                <a:solidFill>
                  <a:prstClr val="black"/>
                </a:solidFill>
              </a:rPr>
              <a:t> </a:t>
            </a:r>
            <a:r>
              <a:rPr lang="en-US" altLang="ko-KR" sz="1600" b="1" dirty="0" smtClean="0"/>
              <a:t>·  </a:t>
            </a:r>
            <a:r>
              <a:rPr lang="ko-KR" altLang="en-US" sz="1600" b="1" dirty="0" smtClean="0">
                <a:solidFill>
                  <a:prstClr val="black"/>
                </a:solidFill>
              </a:rPr>
              <a:t>배교의 강요</a:t>
            </a:r>
            <a:endParaRPr lang="en-US" altLang="ko-KR" sz="1600" b="1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altLang="ko-KR" sz="1400" dirty="0">
                <a:solidFill>
                  <a:prstClr val="black"/>
                </a:solidFill>
              </a:rPr>
              <a:t> </a:t>
            </a:r>
            <a:r>
              <a:rPr lang="en-US" altLang="ko-KR" sz="1400" dirty="0" smtClean="0">
                <a:solidFill>
                  <a:prstClr val="black"/>
                </a:solidFill>
              </a:rPr>
              <a:t> :</a:t>
            </a:r>
            <a:r>
              <a:rPr lang="ko-KR" altLang="en-US" sz="1400" dirty="0">
                <a:solidFill>
                  <a:prstClr val="black"/>
                </a:solidFill>
              </a:rPr>
              <a:t> </a:t>
            </a:r>
            <a:r>
              <a:rPr lang="ko-KR" altLang="en-US" sz="1400" dirty="0" smtClean="0">
                <a:solidFill>
                  <a:prstClr val="black"/>
                </a:solidFill>
              </a:rPr>
              <a:t>가족을 살리기 위해 배교하는 경우가 대다수</a:t>
            </a:r>
            <a:r>
              <a:rPr lang="en-US" altLang="ko-KR" sz="1400" dirty="0" smtClean="0">
                <a:solidFill>
                  <a:prstClr val="black"/>
                </a:solidFill>
              </a:rPr>
              <a:t>. </a:t>
            </a:r>
            <a:r>
              <a:rPr lang="ko-KR" altLang="en-US" sz="1400" dirty="0" smtClean="0">
                <a:solidFill>
                  <a:prstClr val="black"/>
                </a:solidFill>
              </a:rPr>
              <a:t>가족을 잃으면 다시 배교를 부인하고 기꺼이 죽음의 </a:t>
            </a:r>
            <a:endParaRPr lang="en-US" altLang="ko-KR" sz="1400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altLang="ko-KR" sz="1400" dirty="0">
                <a:solidFill>
                  <a:prstClr val="black"/>
                </a:solidFill>
              </a:rPr>
              <a:t> </a:t>
            </a:r>
            <a:r>
              <a:rPr lang="en-US" altLang="ko-KR" sz="1400" dirty="0" smtClean="0">
                <a:solidFill>
                  <a:prstClr val="black"/>
                </a:solidFill>
              </a:rPr>
              <a:t>   </a:t>
            </a:r>
            <a:r>
              <a:rPr lang="ko-KR" altLang="en-US" sz="1400" dirty="0" smtClean="0">
                <a:solidFill>
                  <a:prstClr val="black"/>
                </a:solidFill>
              </a:rPr>
              <a:t>길을 택하는 경우가 많음</a:t>
            </a:r>
            <a:endParaRPr lang="en-US" altLang="ko-KR" sz="1400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altLang="ko-KR" sz="1400" dirty="0">
                <a:solidFill>
                  <a:prstClr val="black"/>
                </a:solidFill>
              </a:rPr>
              <a:t> </a:t>
            </a:r>
            <a:r>
              <a:rPr lang="en-US" altLang="ko-KR" sz="1400" dirty="0" smtClean="0">
                <a:solidFill>
                  <a:prstClr val="black"/>
                </a:solidFill>
              </a:rPr>
              <a:t> : </a:t>
            </a:r>
            <a:r>
              <a:rPr lang="ko-KR" altLang="en-US" sz="1400" dirty="0" smtClean="0">
                <a:solidFill>
                  <a:prstClr val="black"/>
                </a:solidFill>
              </a:rPr>
              <a:t>고문과 채찍질의 두려움을 이기지 못하고 배교하지만</a:t>
            </a:r>
            <a:r>
              <a:rPr lang="en-US" altLang="ko-KR" sz="1400" dirty="0">
                <a:solidFill>
                  <a:prstClr val="black"/>
                </a:solidFill>
              </a:rPr>
              <a:t> </a:t>
            </a:r>
            <a:r>
              <a:rPr lang="ko-KR" altLang="en-US" sz="1400" dirty="0" smtClean="0">
                <a:solidFill>
                  <a:prstClr val="black"/>
                </a:solidFill>
              </a:rPr>
              <a:t>남몰래 기독 신앙을 지킴</a:t>
            </a:r>
            <a:r>
              <a:rPr lang="en-US" altLang="ko-KR" sz="1400" dirty="0" smtClean="0">
                <a:solidFill>
                  <a:prstClr val="black"/>
                </a:solidFill>
              </a:rPr>
              <a:t> </a:t>
            </a:r>
          </a:p>
          <a:p>
            <a:pPr marL="0" indent="0">
              <a:buNone/>
            </a:pPr>
            <a:r>
              <a:rPr lang="en-US" altLang="ko-KR" sz="1400" dirty="0">
                <a:solidFill>
                  <a:prstClr val="black"/>
                </a:solidFill>
              </a:rPr>
              <a:t> </a:t>
            </a:r>
            <a:r>
              <a:rPr lang="en-US" altLang="ko-KR" sz="1400" dirty="0" smtClean="0">
                <a:solidFill>
                  <a:prstClr val="black"/>
                </a:solidFill>
              </a:rPr>
              <a:t> : </a:t>
            </a:r>
            <a:r>
              <a:rPr lang="ko-KR" altLang="en-US" sz="1400" dirty="0" smtClean="0">
                <a:solidFill>
                  <a:prstClr val="black"/>
                </a:solidFill>
              </a:rPr>
              <a:t>고대 아르메니아수도원의 </a:t>
            </a:r>
            <a:r>
              <a:rPr lang="en-US" altLang="ko-KR" sz="1400" dirty="0" smtClean="0">
                <a:solidFill>
                  <a:prstClr val="black"/>
                </a:solidFill>
              </a:rPr>
              <a:t>‘</a:t>
            </a:r>
            <a:r>
              <a:rPr lang="ko-KR" altLang="en-US" sz="1400" dirty="0" smtClean="0">
                <a:solidFill>
                  <a:prstClr val="black"/>
                </a:solidFill>
              </a:rPr>
              <a:t>난민어린이를 위한 정부학교</a:t>
            </a:r>
            <a:r>
              <a:rPr lang="en-US" altLang="ko-KR" sz="1400" dirty="0" smtClean="0">
                <a:solidFill>
                  <a:prstClr val="black"/>
                </a:solidFill>
              </a:rPr>
              <a:t>’ </a:t>
            </a:r>
            <a:r>
              <a:rPr lang="ko-KR" altLang="en-US" sz="1400" dirty="0" smtClean="0">
                <a:solidFill>
                  <a:prstClr val="black"/>
                </a:solidFill>
              </a:rPr>
              <a:t>전환과 같은 위선적 조치</a:t>
            </a:r>
            <a:endParaRPr lang="en-US" altLang="ko-KR" sz="1400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altLang="ko-KR" sz="1400" dirty="0">
                <a:solidFill>
                  <a:prstClr val="black"/>
                </a:solidFill>
              </a:rPr>
              <a:t> </a:t>
            </a:r>
            <a:r>
              <a:rPr lang="en-US" altLang="ko-KR" sz="1400" dirty="0" smtClean="0">
                <a:solidFill>
                  <a:prstClr val="black"/>
                </a:solidFill>
              </a:rPr>
              <a:t> </a:t>
            </a:r>
          </a:p>
          <a:p>
            <a:pPr marL="0" indent="0">
              <a:buNone/>
            </a:pPr>
            <a:r>
              <a:rPr lang="en-US" altLang="ko-KR" sz="1600" b="1" dirty="0" smtClean="0"/>
              <a:t>·  </a:t>
            </a:r>
            <a:r>
              <a:rPr lang="ko-KR" altLang="en-US" sz="1600" b="1" dirty="0" smtClean="0"/>
              <a:t>저항과 무참한 보복</a:t>
            </a:r>
            <a:r>
              <a:rPr lang="en-US" altLang="ko-KR" sz="1600" b="1" dirty="0" smtClean="0">
                <a:solidFill>
                  <a:prstClr val="black"/>
                </a:solidFill>
              </a:rPr>
              <a:t> </a:t>
            </a:r>
          </a:p>
          <a:p>
            <a:pPr marL="0" indent="0">
              <a:buNone/>
            </a:pPr>
            <a:r>
              <a:rPr lang="en-US" altLang="ko-KR" sz="1200" b="1" dirty="0">
                <a:solidFill>
                  <a:prstClr val="black"/>
                </a:solidFill>
              </a:rPr>
              <a:t> </a:t>
            </a:r>
            <a:r>
              <a:rPr lang="en-US" altLang="ko-KR" sz="1200" b="1" dirty="0" smtClean="0">
                <a:solidFill>
                  <a:prstClr val="black"/>
                </a:solidFill>
              </a:rPr>
              <a:t>  </a:t>
            </a:r>
          </a:p>
          <a:p>
            <a:pPr marL="0" indent="0">
              <a:buNone/>
            </a:pPr>
            <a:endParaRPr lang="en-US" altLang="ko-KR" sz="1200" b="1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altLang="ko-KR" sz="1600" b="1" dirty="0" smtClean="0"/>
              <a:t>· </a:t>
            </a:r>
            <a:r>
              <a:rPr lang="en-US" altLang="ko-KR" sz="1600" b="1" dirty="0" smtClean="0">
                <a:solidFill>
                  <a:prstClr val="black"/>
                </a:solidFill>
              </a:rPr>
              <a:t> </a:t>
            </a:r>
            <a:r>
              <a:rPr lang="ko-KR" altLang="en-US" sz="1600" b="1" dirty="0" smtClean="0">
                <a:solidFill>
                  <a:prstClr val="black"/>
                </a:solidFill>
              </a:rPr>
              <a:t>생존</a:t>
            </a:r>
            <a:r>
              <a:rPr lang="en-US" altLang="ko-KR" sz="16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1600" b="1" dirty="0" smtClean="0">
                <a:solidFill>
                  <a:prstClr val="black"/>
                </a:solidFill>
              </a:rPr>
              <a:t>탈출</a:t>
            </a:r>
            <a:r>
              <a:rPr lang="en-US" altLang="ko-KR" sz="16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1600" b="1" dirty="0" smtClean="0">
                <a:solidFill>
                  <a:prstClr val="black"/>
                </a:solidFill>
              </a:rPr>
              <a:t>가족과 합류</a:t>
            </a:r>
            <a:endParaRPr lang="en-US" altLang="ko-KR" sz="1600" b="1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altLang="ko-KR" sz="1600" b="1" dirty="0">
                <a:solidFill>
                  <a:prstClr val="black"/>
                </a:solidFill>
              </a:rPr>
              <a:t> </a:t>
            </a:r>
            <a:r>
              <a:rPr lang="en-US" altLang="ko-KR" sz="1600" dirty="0" smtClean="0">
                <a:solidFill>
                  <a:prstClr val="black"/>
                </a:solidFill>
              </a:rPr>
              <a:t> </a:t>
            </a:r>
            <a:r>
              <a:rPr lang="en-US" altLang="ko-KR" sz="1400" dirty="0" smtClean="0">
                <a:solidFill>
                  <a:prstClr val="black"/>
                </a:solidFill>
              </a:rPr>
              <a:t>:  </a:t>
            </a:r>
            <a:r>
              <a:rPr lang="ko-KR" altLang="en-US" sz="1400" dirty="0" smtClean="0">
                <a:solidFill>
                  <a:prstClr val="black"/>
                </a:solidFill>
              </a:rPr>
              <a:t>서로 희생하고 보듬는 공동체의 경험</a:t>
            </a:r>
            <a:endParaRPr lang="en-US" altLang="ko-KR" sz="1400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altLang="ko-KR" sz="1400" b="1" dirty="0" smtClean="0">
                <a:solidFill>
                  <a:prstClr val="black"/>
                </a:solidFill>
              </a:rPr>
              <a:t> </a:t>
            </a:r>
            <a:r>
              <a:rPr lang="en-US" altLang="ko-KR" sz="1400" dirty="0" smtClean="0">
                <a:solidFill>
                  <a:prstClr val="black"/>
                </a:solidFill>
              </a:rPr>
              <a:t> : </a:t>
            </a:r>
            <a:r>
              <a:rPr lang="en-US" altLang="ko-KR" sz="1400" dirty="0">
                <a:solidFill>
                  <a:prstClr val="black"/>
                </a:solidFill>
              </a:rPr>
              <a:t> </a:t>
            </a:r>
            <a:r>
              <a:rPr lang="ko-KR" altLang="en-US" sz="1400" dirty="0" smtClean="0">
                <a:solidFill>
                  <a:prstClr val="black"/>
                </a:solidFill>
              </a:rPr>
              <a:t>같은 </a:t>
            </a:r>
            <a:r>
              <a:rPr lang="ko-KR" altLang="en-US" sz="1400" dirty="0">
                <a:solidFill>
                  <a:prstClr val="black"/>
                </a:solidFill>
              </a:rPr>
              <a:t>처지의 노예 소녀</a:t>
            </a:r>
            <a:r>
              <a:rPr lang="en-US" altLang="ko-KR" sz="1400" dirty="0">
                <a:solidFill>
                  <a:prstClr val="black"/>
                </a:solidFill>
              </a:rPr>
              <a:t>, </a:t>
            </a:r>
            <a:r>
              <a:rPr lang="ko-KR" altLang="en-US" sz="1400" dirty="0">
                <a:solidFill>
                  <a:prstClr val="black"/>
                </a:solidFill>
              </a:rPr>
              <a:t>아르메니아 소녀의 운명을 동정하는 터키 </a:t>
            </a:r>
            <a:r>
              <a:rPr lang="ko-KR" altLang="en-US" sz="1400" dirty="0" smtClean="0">
                <a:solidFill>
                  <a:prstClr val="black"/>
                </a:solidFill>
              </a:rPr>
              <a:t>부인</a:t>
            </a:r>
            <a:r>
              <a:rPr lang="en-US" altLang="ko-KR" sz="1400" dirty="0" smtClean="0">
                <a:solidFill>
                  <a:prstClr val="black"/>
                </a:solidFill>
              </a:rPr>
              <a:t>,</a:t>
            </a:r>
            <a:r>
              <a:rPr lang="ko-KR" altLang="en-US" sz="1400" dirty="0" smtClean="0">
                <a:solidFill>
                  <a:prstClr val="black"/>
                </a:solidFill>
              </a:rPr>
              <a:t> </a:t>
            </a:r>
            <a:r>
              <a:rPr lang="ko-KR" altLang="en-US" sz="1400" dirty="0" err="1" smtClean="0">
                <a:solidFill>
                  <a:prstClr val="black"/>
                </a:solidFill>
              </a:rPr>
              <a:t>쿠르드인</a:t>
            </a:r>
            <a:r>
              <a:rPr lang="en-US" altLang="ko-KR" sz="1400" dirty="0" smtClean="0">
                <a:solidFill>
                  <a:prstClr val="black"/>
                </a:solidFill>
              </a:rPr>
              <a:t>, </a:t>
            </a:r>
            <a:r>
              <a:rPr lang="ko-KR" altLang="en-US" sz="1400" dirty="0" err="1" smtClean="0">
                <a:solidFill>
                  <a:prstClr val="black"/>
                </a:solidFill>
              </a:rPr>
              <a:t>투르크에</a:t>
            </a:r>
            <a:r>
              <a:rPr lang="ko-KR" altLang="en-US" sz="1400" dirty="0" smtClean="0">
                <a:solidFill>
                  <a:prstClr val="black"/>
                </a:solidFill>
              </a:rPr>
              <a:t> 저항</a:t>
            </a:r>
            <a:endParaRPr lang="en-US" altLang="ko-KR" sz="1400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altLang="ko-KR" sz="1400" dirty="0">
                <a:solidFill>
                  <a:prstClr val="black"/>
                </a:solidFill>
              </a:rPr>
              <a:t> </a:t>
            </a:r>
            <a:r>
              <a:rPr lang="en-US" altLang="ko-KR" sz="1400" dirty="0" smtClean="0">
                <a:solidFill>
                  <a:prstClr val="black"/>
                </a:solidFill>
              </a:rPr>
              <a:t>    </a:t>
            </a:r>
            <a:r>
              <a:rPr lang="ko-KR" altLang="en-US" sz="1400" dirty="0" smtClean="0">
                <a:solidFill>
                  <a:prstClr val="black"/>
                </a:solidFill>
              </a:rPr>
              <a:t>하는 아랍인 등의 도움으로 </a:t>
            </a:r>
            <a:r>
              <a:rPr lang="ko-KR" altLang="en-US" sz="1400" dirty="0">
                <a:solidFill>
                  <a:prstClr val="black"/>
                </a:solidFill>
              </a:rPr>
              <a:t>탈출하고 가족과 재회 </a:t>
            </a:r>
            <a:r>
              <a:rPr lang="en-US" altLang="ko-KR" sz="1400" dirty="0">
                <a:solidFill>
                  <a:prstClr val="black"/>
                </a:solidFill>
              </a:rPr>
              <a:t> </a:t>
            </a:r>
            <a:endParaRPr lang="en-US" altLang="ko-KR" sz="1400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altLang="ko-KR" sz="1400" b="1" dirty="0">
                <a:solidFill>
                  <a:prstClr val="black"/>
                </a:solidFill>
              </a:rPr>
              <a:t> </a:t>
            </a:r>
            <a:r>
              <a:rPr lang="en-US" altLang="ko-KR" sz="1400" b="1" dirty="0" smtClean="0">
                <a:solidFill>
                  <a:prstClr val="black"/>
                </a:solidFill>
              </a:rPr>
              <a:t> </a:t>
            </a:r>
            <a:r>
              <a:rPr lang="en-US" altLang="ko-KR" sz="1400" dirty="0" smtClean="0">
                <a:solidFill>
                  <a:prstClr val="black"/>
                </a:solidFill>
              </a:rPr>
              <a:t>:  </a:t>
            </a:r>
            <a:r>
              <a:rPr lang="ko-KR" altLang="en-US" sz="1400" dirty="0" smtClean="0">
                <a:solidFill>
                  <a:prstClr val="black"/>
                </a:solidFill>
              </a:rPr>
              <a:t>수도원 등의 종교기관과 </a:t>
            </a:r>
            <a:r>
              <a:rPr lang="ko-KR" altLang="en-US" sz="1400" dirty="0">
                <a:solidFill>
                  <a:prstClr val="black"/>
                </a:solidFill>
              </a:rPr>
              <a:t>외국인 </a:t>
            </a:r>
            <a:r>
              <a:rPr lang="ko-KR" altLang="en-US" sz="1400" dirty="0" smtClean="0">
                <a:solidFill>
                  <a:prstClr val="black"/>
                </a:solidFill>
              </a:rPr>
              <a:t>선교사</a:t>
            </a:r>
            <a:r>
              <a:rPr lang="en-US" altLang="ko-KR" sz="1400" dirty="0" smtClean="0">
                <a:solidFill>
                  <a:prstClr val="black"/>
                </a:solidFill>
              </a:rPr>
              <a:t>,</a:t>
            </a:r>
            <a:r>
              <a:rPr lang="ko-KR" altLang="en-US" sz="1400" dirty="0" smtClean="0">
                <a:solidFill>
                  <a:prstClr val="black"/>
                </a:solidFill>
              </a:rPr>
              <a:t>외교관 등의 헌신으로 구조와 도움을 받음</a:t>
            </a:r>
            <a:r>
              <a:rPr lang="en-US" altLang="ko-KR" sz="1400" dirty="0">
                <a:solidFill>
                  <a:prstClr val="black"/>
                </a:solidFill>
              </a:rPr>
              <a:t>.</a:t>
            </a:r>
            <a:r>
              <a:rPr lang="en-US" altLang="ko-KR" sz="1400" b="1" dirty="0" smtClean="0">
                <a:solidFill>
                  <a:prstClr val="black"/>
                </a:solidFill>
              </a:rPr>
              <a:t> </a:t>
            </a:r>
          </a:p>
          <a:p>
            <a:pPr marL="0" indent="0">
              <a:buNone/>
            </a:pPr>
            <a:endParaRPr lang="en-US" altLang="ko-KR" sz="1400" b="1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altLang="ko-KR" sz="1400" b="1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altLang="ko-KR" sz="14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en-US" altLang="ko-KR" sz="14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en-US" altLang="ko-KR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2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3816424" cy="5861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81051"/>
            <a:ext cx="4428492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704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ko-KR" altLang="en-US" sz="2400" b="1" dirty="0" smtClean="0"/>
              <a:t>아르메니아 </a:t>
            </a:r>
            <a:r>
              <a:rPr lang="ko-KR" altLang="en-US" sz="2400" b="1" dirty="0" err="1" smtClean="0"/>
              <a:t>제노사이드에서</a:t>
            </a:r>
            <a:r>
              <a:rPr lang="ko-KR" altLang="en-US" sz="2400" b="1" dirty="0" smtClean="0"/>
              <a:t> 살아남은  여성</a:t>
            </a:r>
            <a:endParaRPr lang="ko-KR" altLang="en-US" sz="2400" b="1" dirty="0"/>
          </a:p>
        </p:txBody>
      </p:sp>
      <p:sp>
        <p:nvSpPr>
          <p:cNvPr id="6" name="내용 개체 틀 5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544616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ko-KR" altLang="en-US" sz="1700" b="1" dirty="0" smtClean="0"/>
              <a:t>노예시장</a:t>
            </a:r>
            <a:endParaRPr lang="en-US" altLang="ko-KR" sz="1700" b="1" dirty="0"/>
          </a:p>
          <a:p>
            <a:pPr fontAlgn="base"/>
            <a:endParaRPr lang="en-US" altLang="ko-KR" sz="1900" b="1" dirty="0"/>
          </a:p>
          <a:p>
            <a:pPr marL="0" indent="0" fontAlgn="base">
              <a:buNone/>
            </a:pPr>
            <a:r>
              <a:rPr lang="en-US" altLang="ko-KR" sz="1900" dirty="0"/>
              <a:t>  : </a:t>
            </a:r>
            <a:r>
              <a:rPr lang="ko-KR" altLang="en-US" sz="1700" dirty="0"/>
              <a:t>아르메니아 여성들을 매매하는 시장이 성행했고</a:t>
            </a:r>
            <a:r>
              <a:rPr lang="en-US" altLang="ko-KR" sz="1700" dirty="0"/>
              <a:t>, </a:t>
            </a:r>
            <a:r>
              <a:rPr lang="ko-KR" altLang="en-US" sz="1700" dirty="0"/>
              <a:t>수많은 아르메니아 여성들이 </a:t>
            </a:r>
            <a:r>
              <a:rPr lang="ko-KR" altLang="en-US" sz="1700" dirty="0" err="1" smtClean="0"/>
              <a:t>성노예</a:t>
            </a:r>
            <a:endParaRPr lang="en-US" altLang="ko-KR" sz="1700" dirty="0" smtClean="0"/>
          </a:p>
          <a:p>
            <a:pPr marL="0" indent="0" fontAlgn="base">
              <a:buNone/>
            </a:pPr>
            <a:r>
              <a:rPr lang="en-US" altLang="ko-KR" sz="1700" dirty="0"/>
              <a:t> </a:t>
            </a:r>
            <a:r>
              <a:rPr lang="en-US" altLang="ko-KR" sz="1700" dirty="0" smtClean="0"/>
              <a:t>   </a:t>
            </a:r>
            <a:r>
              <a:rPr lang="ko-KR" altLang="en-US" sz="1700" dirty="0" smtClean="0"/>
              <a:t>로 살아남음</a:t>
            </a:r>
            <a:endParaRPr lang="en-US" altLang="ko-KR" sz="1700" dirty="0" smtClean="0"/>
          </a:p>
          <a:p>
            <a:pPr marL="0" indent="0" fontAlgn="base">
              <a:buNone/>
            </a:pPr>
            <a:endParaRPr lang="en-US" altLang="ko-KR" sz="1700" dirty="0"/>
          </a:p>
          <a:p>
            <a:pPr marL="0" indent="0" fontAlgn="base">
              <a:buNone/>
            </a:pPr>
            <a:r>
              <a:rPr lang="en-US" altLang="ko-KR" sz="1700" dirty="0" smtClean="0"/>
              <a:t>  : </a:t>
            </a:r>
            <a:r>
              <a:rPr lang="en-US" altLang="ko-KR" sz="1700" dirty="0"/>
              <a:t>1909</a:t>
            </a:r>
            <a:r>
              <a:rPr lang="ko-KR" altLang="en-US" sz="1700" dirty="0"/>
              <a:t>년 오스만 </a:t>
            </a:r>
            <a:r>
              <a:rPr lang="ko-KR" altLang="en-US" sz="1700" dirty="0" smtClean="0"/>
              <a:t>제국의 공식적인 노예제 금지에도 불구하고 전쟁 내내 </a:t>
            </a:r>
            <a:r>
              <a:rPr lang="ko-KR" altLang="en-US" sz="1700" dirty="0"/>
              <a:t>아르메니아 </a:t>
            </a:r>
            <a:r>
              <a:rPr lang="ko-KR" altLang="en-US" sz="1700" dirty="0" smtClean="0"/>
              <a:t>여</a:t>
            </a:r>
            <a:endParaRPr lang="en-US" altLang="ko-KR" sz="1700" dirty="0" smtClean="0"/>
          </a:p>
          <a:p>
            <a:pPr marL="0" indent="0" fontAlgn="base">
              <a:buNone/>
            </a:pPr>
            <a:r>
              <a:rPr lang="en-US" altLang="ko-KR" sz="1700" dirty="0"/>
              <a:t> </a:t>
            </a:r>
            <a:r>
              <a:rPr lang="en-US" altLang="ko-KR" sz="1700" dirty="0" smtClean="0"/>
              <a:t>  </a:t>
            </a:r>
            <a:r>
              <a:rPr lang="ko-KR" altLang="en-US" sz="1700" dirty="0" smtClean="0"/>
              <a:t>성들과 어린이들이 이러한 시장에서 매매</a:t>
            </a:r>
            <a:r>
              <a:rPr lang="en-US" altLang="ko-KR" sz="1700" dirty="0" smtClean="0"/>
              <a:t>. </a:t>
            </a:r>
          </a:p>
          <a:p>
            <a:pPr marL="0" indent="0" fontAlgn="base">
              <a:buNone/>
            </a:pPr>
            <a:endParaRPr lang="en-US" altLang="ko-KR" sz="1700" b="1" dirty="0"/>
          </a:p>
          <a:p>
            <a:pPr marL="0" indent="0" fontAlgn="base">
              <a:buNone/>
            </a:pPr>
            <a:r>
              <a:rPr lang="en-US" altLang="ko-KR" sz="1800" b="1" dirty="0" smtClean="0"/>
              <a:t>· </a:t>
            </a:r>
            <a:r>
              <a:rPr lang="ko-KR" altLang="en-US" sz="1700" b="1" dirty="0" smtClean="0"/>
              <a:t> 강간</a:t>
            </a:r>
            <a:r>
              <a:rPr lang="en-US" altLang="ko-KR" sz="1700" b="1" dirty="0" smtClean="0"/>
              <a:t>, </a:t>
            </a:r>
            <a:r>
              <a:rPr lang="ko-KR" altLang="en-US" sz="1700" b="1" dirty="0" smtClean="0"/>
              <a:t>유괴</a:t>
            </a:r>
            <a:r>
              <a:rPr lang="en-US" altLang="ko-KR" sz="1700" b="1" dirty="0" smtClean="0"/>
              <a:t>, </a:t>
            </a:r>
            <a:r>
              <a:rPr lang="ko-KR" altLang="en-US" sz="1700" b="1" dirty="0" smtClean="0"/>
              <a:t>이슬람개종의 강요</a:t>
            </a:r>
            <a:endParaRPr lang="en-US" altLang="ko-KR" sz="1700" b="1" dirty="0"/>
          </a:p>
          <a:p>
            <a:pPr marL="0" indent="0" fontAlgn="base">
              <a:buNone/>
            </a:pPr>
            <a:r>
              <a:rPr lang="en-US" altLang="ko-KR" dirty="0" smtClean="0"/>
              <a:t> </a:t>
            </a:r>
            <a:endParaRPr lang="en-US" altLang="ko-KR" sz="1700" dirty="0" smtClean="0"/>
          </a:p>
          <a:p>
            <a:pPr marL="0" indent="0" fontAlgn="base">
              <a:buNone/>
            </a:pPr>
            <a:r>
              <a:rPr lang="en-US" altLang="ko-KR" sz="1700" dirty="0" smtClean="0"/>
              <a:t>  : </a:t>
            </a:r>
            <a:r>
              <a:rPr lang="ko-KR" altLang="en-US" sz="1700" dirty="0" smtClean="0"/>
              <a:t>이십 만 명의 여성들이 강제적으로 이슬람으로 개종하고</a:t>
            </a:r>
            <a:r>
              <a:rPr lang="en-US" altLang="ko-KR" sz="1700" dirty="0" smtClean="0"/>
              <a:t>,</a:t>
            </a:r>
            <a:r>
              <a:rPr lang="ko-KR" altLang="en-US" sz="1700" dirty="0" smtClean="0"/>
              <a:t> 동화되어 </a:t>
            </a:r>
            <a:r>
              <a:rPr lang="ko-KR" altLang="en-US" sz="1700" dirty="0" err="1" smtClean="0"/>
              <a:t>쿠르드족과</a:t>
            </a:r>
            <a:r>
              <a:rPr lang="ko-KR" altLang="en-US" sz="1700" dirty="0" smtClean="0"/>
              <a:t> </a:t>
            </a:r>
            <a:endParaRPr lang="en-US" altLang="ko-KR" sz="1700" dirty="0" smtClean="0"/>
          </a:p>
          <a:p>
            <a:pPr marL="0" indent="0" fontAlgn="base">
              <a:buNone/>
            </a:pPr>
            <a:r>
              <a:rPr lang="en-US" altLang="ko-KR" sz="1700" dirty="0"/>
              <a:t> </a:t>
            </a:r>
            <a:r>
              <a:rPr lang="en-US" altLang="ko-KR" sz="1700" dirty="0" smtClean="0"/>
              <a:t>   </a:t>
            </a:r>
            <a:r>
              <a:rPr lang="ko-KR" altLang="en-US" sz="1700" dirty="0" err="1" smtClean="0"/>
              <a:t>투르크족</a:t>
            </a:r>
            <a:r>
              <a:rPr lang="en-US" altLang="ko-KR" sz="1700" dirty="0" smtClean="0"/>
              <a:t>, </a:t>
            </a:r>
            <a:r>
              <a:rPr lang="ko-KR" altLang="en-US" sz="1700" dirty="0" err="1" smtClean="0"/>
              <a:t>아랍족의</a:t>
            </a:r>
            <a:r>
              <a:rPr lang="ko-KR" altLang="en-US" sz="1700" dirty="0" smtClean="0"/>
              <a:t> 후손을 얻은 것으로 추정</a:t>
            </a:r>
            <a:endParaRPr lang="en-US" altLang="ko-KR" sz="1700" dirty="0"/>
          </a:p>
          <a:p>
            <a:pPr marL="0" indent="0" fontAlgn="base">
              <a:buNone/>
            </a:pPr>
            <a:r>
              <a:rPr lang="en-US" altLang="ko-KR" sz="1700" dirty="0" smtClean="0"/>
              <a:t>  </a:t>
            </a:r>
          </a:p>
          <a:p>
            <a:pPr marL="0" indent="0" fontAlgn="base">
              <a:buNone/>
            </a:pPr>
            <a:r>
              <a:rPr lang="en-US" altLang="ko-KR" sz="1700" dirty="0"/>
              <a:t> </a:t>
            </a:r>
            <a:r>
              <a:rPr lang="en-US" altLang="ko-KR" sz="1700" dirty="0" smtClean="0"/>
              <a:t> : </a:t>
            </a:r>
            <a:r>
              <a:rPr lang="ko-KR" altLang="en-US" sz="1700" dirty="0" smtClean="0"/>
              <a:t>아르메니아 여성들은 강간 당한 후 강제적으로 결혼을 하게 됨</a:t>
            </a:r>
            <a:endParaRPr lang="en-US" altLang="ko-KR" sz="1700" dirty="0" smtClean="0"/>
          </a:p>
          <a:p>
            <a:pPr marL="0" indent="0" fontAlgn="base">
              <a:buNone/>
            </a:pPr>
            <a:r>
              <a:rPr lang="en-US" altLang="ko-KR" sz="1700" dirty="0" smtClean="0"/>
              <a:t>  </a:t>
            </a:r>
          </a:p>
          <a:p>
            <a:pPr marL="0" indent="0" fontAlgn="base">
              <a:buNone/>
            </a:pPr>
            <a:r>
              <a:rPr lang="en-US" altLang="ko-KR" sz="1700" dirty="0"/>
              <a:t> </a:t>
            </a:r>
            <a:r>
              <a:rPr lang="en-US" altLang="ko-KR" sz="1700" dirty="0" smtClean="0"/>
              <a:t> : </a:t>
            </a:r>
            <a:r>
              <a:rPr lang="ko-KR" altLang="en-US" sz="1700" dirty="0" smtClean="0"/>
              <a:t>이슬람교도가 된 여성들은 시간이 흐르면서 자신의 정체성과 언어를 잃어 </a:t>
            </a:r>
            <a:r>
              <a:rPr lang="ko-KR" altLang="en-US" sz="1700" dirty="0" err="1" smtClean="0"/>
              <a:t>버리</a:t>
            </a:r>
            <a:r>
              <a:rPr lang="ko-KR" altLang="en-US" sz="1700" dirty="0" smtClean="0"/>
              <a:t>   </a:t>
            </a:r>
            <a:endParaRPr lang="en-US" altLang="ko-KR" sz="1700" dirty="0" smtClean="0"/>
          </a:p>
          <a:p>
            <a:pPr marL="0" indent="0" fontAlgn="base">
              <a:buNone/>
            </a:pPr>
            <a:r>
              <a:rPr lang="en-US" altLang="ko-KR" sz="1700" dirty="0"/>
              <a:t> </a:t>
            </a:r>
            <a:r>
              <a:rPr lang="en-US" altLang="ko-KR" sz="1700" dirty="0" smtClean="0"/>
              <a:t>   </a:t>
            </a:r>
            <a:r>
              <a:rPr lang="ko-KR" altLang="en-US" sz="1700" dirty="0" smtClean="0"/>
              <a:t>게 됐는데</a:t>
            </a:r>
            <a:r>
              <a:rPr lang="en-US" altLang="ko-KR" sz="1700" dirty="0" smtClean="0"/>
              <a:t>, </a:t>
            </a:r>
            <a:r>
              <a:rPr lang="ko-KR" altLang="en-US" sz="1700" dirty="0" smtClean="0"/>
              <a:t>많은 여성들은 사랑하는 가족을 구하기 위한 유일한 수단으로 개종을 </a:t>
            </a:r>
            <a:endParaRPr lang="en-US" altLang="ko-KR" sz="1700" dirty="0" smtClean="0"/>
          </a:p>
          <a:p>
            <a:pPr marL="0" indent="0" fontAlgn="base">
              <a:buNone/>
            </a:pPr>
            <a:r>
              <a:rPr lang="en-US" altLang="ko-KR" sz="1700" dirty="0"/>
              <a:t> </a:t>
            </a:r>
            <a:r>
              <a:rPr lang="en-US" altLang="ko-KR" sz="1700" dirty="0" smtClean="0"/>
              <a:t>   </a:t>
            </a:r>
            <a:r>
              <a:rPr lang="ko-KR" altLang="en-US" sz="1700" dirty="0" smtClean="0"/>
              <a:t>선택</a:t>
            </a:r>
            <a:r>
              <a:rPr lang="en-US" altLang="ko-KR" sz="1700" dirty="0" smtClean="0"/>
              <a:t>.</a:t>
            </a:r>
          </a:p>
          <a:p>
            <a:pPr marL="0" indent="0" fontAlgn="base">
              <a:buNone/>
            </a:pPr>
            <a:endParaRPr lang="en-US" altLang="ko-KR" sz="1700" dirty="0" smtClean="0"/>
          </a:p>
          <a:p>
            <a:r>
              <a:rPr lang="ko-KR" altLang="en-US" sz="1700" b="1" dirty="0" smtClean="0"/>
              <a:t>이슬람 가부장의 소유물로 전락</a:t>
            </a:r>
            <a:endParaRPr lang="ko-KR" altLang="en-US" sz="1700" b="1" dirty="0"/>
          </a:p>
        </p:txBody>
      </p:sp>
    </p:spTree>
    <p:extLst>
      <p:ext uri="{BB962C8B-B14F-4D97-AF65-F5344CB8AC3E}">
        <p14:creationId xmlns:p14="http://schemas.microsoft.com/office/powerpoint/2010/main" val="246775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683568" y="404664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 smtClean="0"/>
              <a:t>할머니의 문신 </a:t>
            </a:r>
            <a:r>
              <a:rPr lang="en-US" altLang="ko-KR" b="1" dirty="0" smtClean="0"/>
              <a:t>(Grandma's Tattoos) </a:t>
            </a:r>
            <a:r>
              <a:rPr lang="en-US" altLang="ko-KR" b="1" dirty="0"/>
              <a:t>Suzanne </a:t>
            </a:r>
            <a:r>
              <a:rPr lang="en-US" altLang="ko-KR" b="1" dirty="0" err="1"/>
              <a:t>Khardalian</a:t>
            </a:r>
            <a:r>
              <a:rPr lang="en-US" altLang="ko-KR" b="1" dirty="0"/>
              <a:t> </a:t>
            </a:r>
            <a:endParaRPr lang="en-US" altLang="ko-KR" b="1" dirty="0" smtClean="0"/>
          </a:p>
          <a:p>
            <a:endParaRPr lang="en-US" altLang="ko-KR" b="1" dirty="0" smtClean="0"/>
          </a:p>
          <a:p>
            <a:r>
              <a:rPr lang="ko-KR" altLang="en-US" dirty="0" smtClean="0"/>
              <a:t>오스만 </a:t>
            </a:r>
            <a:r>
              <a:rPr lang="ko-KR" altLang="en-US" dirty="0" err="1"/>
              <a:t>투르크에서</a:t>
            </a:r>
            <a:r>
              <a:rPr lang="ko-KR" altLang="en-US" dirty="0"/>
              <a:t> </a:t>
            </a:r>
            <a:r>
              <a:rPr lang="en-US" altLang="ko-KR" dirty="0" smtClean="0"/>
              <a:t>1</a:t>
            </a:r>
            <a:r>
              <a:rPr lang="ko-KR" altLang="en-US" dirty="0" smtClean="0"/>
              <a:t>차 세계대전 중에 시리아와 이라크의 사막으로 추방된 아르메니아여성들의 운명을 증언한 다큐멘터리</a:t>
            </a:r>
            <a:r>
              <a:rPr lang="en-US" altLang="ko-KR" dirty="0" smtClean="0"/>
              <a:t>(2012)</a:t>
            </a:r>
            <a:endParaRPr lang="en-US" altLang="ko-KR" dirty="0">
              <a:effectLst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839" y="3203594"/>
            <a:ext cx="5655161" cy="3294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9104"/>
            <a:ext cx="4392488" cy="3294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2699792" y="2420888"/>
            <a:ext cx="35255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altLang="ko-KR" sz="2000" dirty="0">
                <a:solidFill>
                  <a:prstClr val="black"/>
                </a:solidFill>
                <a:hlinkClick r:id="rId4"/>
              </a:rPr>
              <a:t>https://youtu.be/bwj4e_f_1DI</a:t>
            </a:r>
            <a:endParaRPr lang="en-US" altLang="ko-KR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7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51520" y="404664"/>
            <a:ext cx="8229600" cy="5112568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endParaRPr lang="en-US" altLang="ko-KR" sz="1800" dirty="0">
              <a:solidFill>
                <a:prstClr val="black"/>
              </a:solidFill>
              <a:latin typeface="HY강B" pitchFamily="18" charset="-127"/>
              <a:ea typeface="HY강B" pitchFamily="18" charset="-127"/>
            </a:endParaRPr>
          </a:p>
          <a:p>
            <a:pPr marL="0" indent="0" fontAlgn="base">
              <a:buNone/>
            </a:pPr>
            <a:r>
              <a:rPr lang="en-US" altLang="ko-KR" sz="1800" dirty="0" smtClean="0">
                <a:latin typeface="HY강B" pitchFamily="18" charset="-127"/>
                <a:ea typeface="HY강B" pitchFamily="18" charset="-127"/>
              </a:rPr>
              <a:t> </a:t>
            </a:r>
            <a:r>
              <a:rPr lang="ko-KR" altLang="en-US" sz="1800" dirty="0" smtClean="0">
                <a:latin typeface="HY강B" pitchFamily="18" charset="-127"/>
                <a:ea typeface="HY강B" pitchFamily="18" charset="-127"/>
              </a:rPr>
              <a:t>“아르메니아 </a:t>
            </a:r>
            <a:r>
              <a:rPr lang="ko-KR" altLang="en-US" sz="1800" dirty="0" err="1">
                <a:latin typeface="HY강B" pitchFamily="18" charset="-127"/>
                <a:ea typeface="HY강B" pitchFamily="18" charset="-127"/>
              </a:rPr>
              <a:t>제노사이드에</a:t>
            </a:r>
            <a:r>
              <a:rPr lang="ko-KR" altLang="en-US" sz="1800" dirty="0">
                <a:latin typeface="HY강B" pitchFamily="18" charset="-127"/>
                <a:ea typeface="HY강B" pitchFamily="18" charset="-127"/>
              </a:rPr>
              <a:t> 관한 수많은 기록에도 불구하고 여성들의 </a:t>
            </a:r>
            <a:r>
              <a:rPr lang="ko-KR" altLang="en-US" sz="1800" dirty="0" smtClean="0">
                <a:latin typeface="HY강B" pitchFamily="18" charset="-127"/>
                <a:ea typeface="HY강B" pitchFamily="18" charset="-127"/>
              </a:rPr>
              <a:t>이야기 </a:t>
            </a:r>
            <a:endParaRPr lang="en-US" altLang="ko-KR" sz="1800" dirty="0" smtClean="0">
              <a:latin typeface="HY강B" pitchFamily="18" charset="-127"/>
              <a:ea typeface="HY강B" pitchFamily="18" charset="-127"/>
            </a:endParaRPr>
          </a:p>
          <a:p>
            <a:pPr marL="0" indent="0" fontAlgn="base">
              <a:buNone/>
            </a:pPr>
            <a:r>
              <a:rPr lang="en-US" altLang="ko-KR" sz="1800" dirty="0">
                <a:latin typeface="HY강B" pitchFamily="18" charset="-127"/>
                <a:ea typeface="HY강B" pitchFamily="18" charset="-127"/>
              </a:rPr>
              <a:t> </a:t>
            </a:r>
            <a:r>
              <a:rPr lang="ko-KR" altLang="en-US" sz="1800" dirty="0" smtClean="0">
                <a:latin typeface="HY강B" pitchFamily="18" charset="-127"/>
                <a:ea typeface="HY강B" pitchFamily="18" charset="-127"/>
              </a:rPr>
              <a:t>는 </a:t>
            </a:r>
            <a:r>
              <a:rPr lang="en-US" altLang="ko-KR" sz="1800" dirty="0" smtClean="0">
                <a:latin typeface="HY강B" pitchFamily="18" charset="-127"/>
                <a:ea typeface="HY강B" pitchFamily="18" charset="-127"/>
              </a:rPr>
              <a:t>‘</a:t>
            </a:r>
            <a:r>
              <a:rPr lang="ko-KR" altLang="en-US" sz="1800" dirty="0" smtClean="0">
                <a:latin typeface="HY강B" pitchFamily="18" charset="-127"/>
                <a:ea typeface="HY강B" pitchFamily="18" charset="-127"/>
              </a:rPr>
              <a:t>강간당했다</a:t>
            </a:r>
            <a:r>
              <a:rPr lang="en-US" altLang="ko-KR" sz="1800" dirty="0">
                <a:latin typeface="HY강B" pitchFamily="18" charset="-127"/>
                <a:ea typeface="HY강B" pitchFamily="18" charset="-127"/>
              </a:rPr>
              <a:t>’</a:t>
            </a:r>
            <a:r>
              <a:rPr lang="ko-KR" altLang="en-US" sz="1800" dirty="0">
                <a:latin typeface="HY강B" pitchFamily="18" charset="-127"/>
                <a:ea typeface="HY강B" pitchFamily="18" charset="-127"/>
              </a:rPr>
              <a:t>는 한마디로 요약되어 있다</a:t>
            </a:r>
            <a:r>
              <a:rPr lang="en-US" altLang="ko-KR" sz="1800" dirty="0">
                <a:latin typeface="HY강B" pitchFamily="18" charset="-127"/>
                <a:ea typeface="HY강B" pitchFamily="18" charset="-127"/>
              </a:rPr>
              <a:t>. </a:t>
            </a:r>
            <a:r>
              <a:rPr lang="ko-KR" altLang="en-US" sz="1800" dirty="0" smtClean="0">
                <a:latin typeface="HY강B" pitchFamily="18" charset="-127"/>
                <a:ea typeface="HY강B" pitchFamily="18" charset="-127"/>
              </a:rPr>
              <a:t>그 어떤 이야기도 자세히 전</a:t>
            </a:r>
            <a:endParaRPr lang="en-US" altLang="ko-KR" sz="1800" dirty="0" smtClean="0">
              <a:latin typeface="HY강B" pitchFamily="18" charset="-127"/>
              <a:ea typeface="HY강B" pitchFamily="18" charset="-127"/>
            </a:endParaRPr>
          </a:p>
          <a:p>
            <a:pPr marL="0" indent="0" fontAlgn="base">
              <a:buNone/>
            </a:pPr>
            <a:r>
              <a:rPr lang="en-US" altLang="ko-KR" sz="1800" dirty="0">
                <a:latin typeface="HY강B" pitchFamily="18" charset="-127"/>
                <a:ea typeface="HY강B" pitchFamily="18" charset="-127"/>
              </a:rPr>
              <a:t> </a:t>
            </a:r>
            <a:r>
              <a:rPr lang="ko-KR" altLang="en-US" sz="1800" dirty="0" smtClean="0">
                <a:latin typeface="HY강B" pitchFamily="18" charset="-127"/>
                <a:ea typeface="HY강B" pitchFamily="18" charset="-127"/>
              </a:rPr>
              <a:t>해오지 </a:t>
            </a:r>
            <a:r>
              <a:rPr lang="ko-KR" altLang="en-US" sz="1800" dirty="0">
                <a:latin typeface="HY강B" pitchFamily="18" charset="-127"/>
                <a:ea typeface="HY강B" pitchFamily="18" charset="-127"/>
              </a:rPr>
              <a:t>않는다</a:t>
            </a:r>
            <a:r>
              <a:rPr lang="en-US" altLang="ko-KR" sz="1800" dirty="0">
                <a:latin typeface="HY강B" pitchFamily="18" charset="-127"/>
                <a:ea typeface="HY강B" pitchFamily="18" charset="-127"/>
              </a:rPr>
              <a:t>. </a:t>
            </a:r>
            <a:r>
              <a:rPr lang="ko-KR" altLang="en-US" sz="1800" dirty="0">
                <a:latin typeface="HY강B" pitchFamily="18" charset="-127"/>
                <a:ea typeface="HY강B" pitchFamily="18" charset="-127"/>
              </a:rPr>
              <a:t>문제를 자세히 들여다 보면 엄마는 이 주제로 이야기를 </a:t>
            </a:r>
            <a:r>
              <a:rPr lang="ko-KR" altLang="en-US" sz="1800" dirty="0" err="1" smtClean="0">
                <a:latin typeface="HY강B" pitchFamily="18" charset="-127"/>
                <a:ea typeface="HY강B" pitchFamily="18" charset="-127"/>
              </a:rPr>
              <a:t>계속하</a:t>
            </a:r>
            <a:r>
              <a:rPr lang="ko-KR" altLang="en-US" sz="1800" dirty="0" smtClean="0">
                <a:latin typeface="HY강B" pitchFamily="18" charset="-127"/>
                <a:ea typeface="HY강B" pitchFamily="18" charset="-127"/>
              </a:rPr>
              <a:t> </a:t>
            </a:r>
            <a:endParaRPr lang="en-US" altLang="ko-KR" sz="1800" dirty="0" smtClean="0">
              <a:latin typeface="HY강B" pitchFamily="18" charset="-127"/>
              <a:ea typeface="HY강B" pitchFamily="18" charset="-127"/>
            </a:endParaRPr>
          </a:p>
          <a:p>
            <a:pPr marL="0" indent="0" fontAlgn="base">
              <a:buNone/>
            </a:pPr>
            <a:r>
              <a:rPr lang="en-US" altLang="ko-KR" sz="1800" dirty="0">
                <a:latin typeface="HY강B" pitchFamily="18" charset="-127"/>
                <a:ea typeface="HY강B" pitchFamily="18" charset="-127"/>
              </a:rPr>
              <a:t> </a:t>
            </a:r>
            <a:r>
              <a:rPr lang="ko-KR" altLang="en-US" sz="1800" dirty="0" smtClean="0">
                <a:latin typeface="HY강B" pitchFamily="18" charset="-127"/>
                <a:ea typeface="HY강B" pitchFamily="18" charset="-127"/>
              </a:rPr>
              <a:t>고 </a:t>
            </a:r>
            <a:r>
              <a:rPr lang="ko-KR" altLang="en-US" sz="1800" dirty="0">
                <a:latin typeface="HY강B" pitchFamily="18" charset="-127"/>
                <a:ea typeface="HY강B" pitchFamily="18" charset="-127"/>
              </a:rPr>
              <a:t>싶어하지 않는데</a:t>
            </a:r>
            <a:r>
              <a:rPr lang="en-US" altLang="ko-KR" sz="1800" dirty="0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sz="1800" dirty="0">
                <a:latin typeface="HY강B" pitchFamily="18" charset="-127"/>
                <a:ea typeface="HY강B" pitchFamily="18" charset="-127"/>
              </a:rPr>
              <a:t>수치심과 죄책감이 들기 때문이다</a:t>
            </a:r>
            <a:r>
              <a:rPr lang="en-US" altLang="ko-KR" sz="1800" dirty="0">
                <a:latin typeface="HY강B" pitchFamily="18" charset="-127"/>
                <a:ea typeface="HY강B" pitchFamily="18" charset="-127"/>
              </a:rPr>
              <a:t>. </a:t>
            </a:r>
          </a:p>
          <a:p>
            <a:pPr marL="0" indent="0" fontAlgn="base">
              <a:buNone/>
            </a:pPr>
            <a:r>
              <a:rPr lang="ko-KR" altLang="en-US" sz="1800" dirty="0">
                <a:latin typeface="HY강B" pitchFamily="18" charset="-127"/>
                <a:ea typeface="HY강B" pitchFamily="18" charset="-127"/>
              </a:rPr>
              <a:t>이상한 점은 잔혹행위의 피해자도 똑같은 감정을 갖는다는 점이다</a:t>
            </a:r>
            <a:r>
              <a:rPr lang="en-US" altLang="ko-KR" sz="1800" dirty="0">
                <a:latin typeface="HY강B" pitchFamily="18" charset="-127"/>
                <a:ea typeface="HY강B" pitchFamily="18" charset="-127"/>
              </a:rPr>
              <a:t>. </a:t>
            </a:r>
            <a:r>
              <a:rPr lang="ko-KR" altLang="en-US" sz="1800" dirty="0">
                <a:latin typeface="HY강B" pitchFamily="18" charset="-127"/>
                <a:ea typeface="HY강B" pitchFamily="18" charset="-127"/>
              </a:rPr>
              <a:t>피해여성 모두 이 문제를 잊으려 만 한다</a:t>
            </a:r>
            <a:r>
              <a:rPr lang="en-US" altLang="ko-KR" sz="1800" dirty="0">
                <a:latin typeface="HY강B" pitchFamily="18" charset="-127"/>
                <a:ea typeface="HY강B" pitchFamily="18" charset="-127"/>
              </a:rPr>
              <a:t>. </a:t>
            </a:r>
            <a:r>
              <a:rPr lang="ko-KR" altLang="en-US" sz="1800" dirty="0">
                <a:latin typeface="HY강B" pitchFamily="18" charset="-127"/>
                <a:ea typeface="HY강B" pitchFamily="18" charset="-127"/>
              </a:rPr>
              <a:t>잊으려 하면 잊을 수 있다고 믿지만</a:t>
            </a:r>
            <a:r>
              <a:rPr lang="en-US" altLang="ko-KR" sz="1800" dirty="0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sz="1800" dirty="0">
                <a:latin typeface="HY강B" pitchFamily="18" charset="-127"/>
                <a:ea typeface="HY강B" pitchFamily="18" charset="-127"/>
              </a:rPr>
              <a:t>말도 되지 않는다</a:t>
            </a:r>
            <a:r>
              <a:rPr lang="en-US" altLang="ko-KR" sz="1800" dirty="0">
                <a:latin typeface="HY강B" pitchFamily="18" charset="-127"/>
                <a:ea typeface="HY강B" pitchFamily="18" charset="-127"/>
              </a:rPr>
              <a:t>. </a:t>
            </a:r>
            <a:r>
              <a:rPr lang="en-US" altLang="ko-KR" sz="1800" dirty="0" smtClean="0">
                <a:latin typeface="HY강B" pitchFamily="18" charset="-127"/>
                <a:ea typeface="HY강B" pitchFamily="18" charset="-127"/>
              </a:rPr>
              <a:t> </a:t>
            </a:r>
            <a:r>
              <a:rPr lang="ko-KR" altLang="en-US" sz="1800" dirty="0" smtClean="0">
                <a:latin typeface="HY강B" pitchFamily="18" charset="-127"/>
                <a:ea typeface="HY강B" pitchFamily="18" charset="-127"/>
              </a:rPr>
              <a:t>여성 </a:t>
            </a:r>
            <a:r>
              <a:rPr lang="ko-KR" altLang="en-US" sz="1800" dirty="0">
                <a:latin typeface="HY강B" pitchFamily="18" charset="-127"/>
                <a:ea typeface="HY강B" pitchFamily="18" charset="-127"/>
              </a:rPr>
              <a:t>생존자들은 이 문제를 이슈화하지 않으려 해 왔다</a:t>
            </a:r>
            <a:r>
              <a:rPr lang="en-US" altLang="ko-KR" sz="1800" dirty="0">
                <a:latin typeface="HY강B" pitchFamily="18" charset="-127"/>
                <a:ea typeface="HY강B" pitchFamily="18" charset="-127"/>
              </a:rPr>
              <a:t>. </a:t>
            </a:r>
            <a:r>
              <a:rPr lang="ko-KR" altLang="en-US" sz="1800" dirty="0">
                <a:latin typeface="HY강B" pitchFamily="18" charset="-127"/>
                <a:ea typeface="HY강B" pitchFamily="18" charset="-127"/>
              </a:rPr>
              <a:t>특히 생존자의 </a:t>
            </a:r>
            <a:r>
              <a:rPr lang="ko-KR" altLang="en-US" sz="1800" dirty="0" smtClean="0">
                <a:latin typeface="HY강B" pitchFamily="18" charset="-127"/>
                <a:ea typeface="HY강B" pitchFamily="18" charset="-127"/>
              </a:rPr>
              <a:t>가족들이 그렇다</a:t>
            </a:r>
            <a:r>
              <a:rPr lang="en-US" altLang="ko-KR" sz="1800" dirty="0" smtClean="0">
                <a:latin typeface="HY강B" pitchFamily="18" charset="-127"/>
                <a:ea typeface="HY강B" pitchFamily="18" charset="-127"/>
              </a:rPr>
              <a:t>.”</a:t>
            </a:r>
          </a:p>
          <a:p>
            <a:pPr marL="0" indent="0" fontAlgn="base">
              <a:buNone/>
            </a:pPr>
            <a:endParaRPr lang="en-US" altLang="ko-KR" sz="1800" dirty="0">
              <a:latin typeface="HY강B" pitchFamily="18" charset="-127"/>
              <a:ea typeface="HY강B" pitchFamily="18" charset="-127"/>
            </a:endParaRPr>
          </a:p>
          <a:p>
            <a:pPr marL="0" indent="0" fontAlgn="base">
              <a:buNone/>
            </a:pPr>
            <a:r>
              <a:rPr lang="en-US" altLang="ko-KR" sz="1800" dirty="0" smtClean="0">
                <a:latin typeface="HY강B" pitchFamily="18" charset="-127"/>
                <a:ea typeface="HY강B" pitchFamily="18" charset="-127"/>
              </a:rPr>
              <a:t>  “Grandma’s  </a:t>
            </a:r>
            <a:r>
              <a:rPr lang="en-US" altLang="ko-KR" sz="1800" dirty="0">
                <a:latin typeface="HY강B" pitchFamily="18" charset="-127"/>
                <a:ea typeface="HY강B" pitchFamily="18" charset="-127"/>
              </a:rPr>
              <a:t>Tattoos”</a:t>
            </a:r>
            <a:r>
              <a:rPr lang="ko-KR" altLang="en-US" sz="1800" dirty="0">
                <a:latin typeface="HY강B" pitchFamily="18" charset="-127"/>
                <a:ea typeface="HY강B" pitchFamily="18" charset="-127"/>
              </a:rPr>
              <a:t>는</a:t>
            </a:r>
            <a:r>
              <a:rPr lang="en-US" altLang="ko-KR" sz="1800" dirty="0">
                <a:latin typeface="HY강B" pitchFamily="18" charset="-127"/>
                <a:ea typeface="HY강B" pitchFamily="18" charset="-127"/>
              </a:rPr>
              <a:t> </a:t>
            </a:r>
            <a:r>
              <a:rPr lang="ko-KR" altLang="en-US" sz="1800" dirty="0" err="1">
                <a:latin typeface="HY강B" pitchFamily="18" charset="-127"/>
                <a:ea typeface="HY강B" pitchFamily="18" charset="-127"/>
              </a:rPr>
              <a:t>카르달리안</a:t>
            </a:r>
            <a:r>
              <a:rPr lang="ko-KR" altLang="en-US" sz="1800" dirty="0">
                <a:latin typeface="HY강B" pitchFamily="18" charset="-127"/>
                <a:ea typeface="HY강B" pitchFamily="18" charset="-127"/>
              </a:rPr>
              <a:t> 할머니의 이야기일 뿐만 아니라 가족 </a:t>
            </a:r>
            <a:endParaRPr lang="en-US" altLang="ko-KR" sz="1800" dirty="0">
              <a:latin typeface="HY강B" pitchFamily="18" charset="-127"/>
              <a:ea typeface="HY강B" pitchFamily="18" charset="-127"/>
            </a:endParaRPr>
          </a:p>
          <a:p>
            <a:pPr marL="0" indent="0" fontAlgn="base">
              <a:buNone/>
            </a:pPr>
            <a:r>
              <a:rPr lang="en-US" altLang="ko-KR" sz="1800" dirty="0">
                <a:latin typeface="HY강B" pitchFamily="18" charset="-127"/>
                <a:ea typeface="HY강B" pitchFamily="18" charset="-127"/>
              </a:rPr>
              <a:t>  </a:t>
            </a:r>
            <a:r>
              <a:rPr lang="ko-KR" altLang="en-US" sz="1800" dirty="0">
                <a:latin typeface="HY강B" pitchFamily="18" charset="-127"/>
                <a:ea typeface="HY강B" pitchFamily="18" charset="-127"/>
              </a:rPr>
              <a:t>과 역사로 확장된 이야기이며</a:t>
            </a:r>
            <a:r>
              <a:rPr lang="en-US" altLang="ko-KR" sz="1800" dirty="0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sz="1800" dirty="0">
                <a:latin typeface="HY강B" pitchFamily="18" charset="-127"/>
                <a:ea typeface="HY강B" pitchFamily="18" charset="-127"/>
              </a:rPr>
              <a:t>수세기 동안 차별과 죽음</a:t>
            </a:r>
            <a:r>
              <a:rPr lang="en-US" altLang="ko-KR" sz="1800" dirty="0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sz="1800" dirty="0">
                <a:latin typeface="HY강B" pitchFamily="18" charset="-127"/>
                <a:ea typeface="HY강B" pitchFamily="18" charset="-127"/>
              </a:rPr>
              <a:t>고통 속에서 살아온   </a:t>
            </a:r>
            <a:endParaRPr lang="en-US" altLang="ko-KR" sz="1800" dirty="0">
              <a:latin typeface="HY강B" pitchFamily="18" charset="-127"/>
              <a:ea typeface="HY강B" pitchFamily="18" charset="-127"/>
            </a:endParaRPr>
          </a:p>
          <a:p>
            <a:pPr marL="0" indent="0" fontAlgn="base">
              <a:buNone/>
            </a:pPr>
            <a:r>
              <a:rPr lang="en-US" altLang="ko-KR" sz="1800" dirty="0">
                <a:latin typeface="HY강B" pitchFamily="18" charset="-127"/>
                <a:ea typeface="HY강B" pitchFamily="18" charset="-127"/>
              </a:rPr>
              <a:t>  </a:t>
            </a:r>
            <a:r>
              <a:rPr lang="ko-KR" altLang="en-US" sz="1800" dirty="0">
                <a:latin typeface="HY강B" pitchFamily="18" charset="-127"/>
                <a:ea typeface="HY강B" pitchFamily="18" charset="-127"/>
              </a:rPr>
              <a:t>사람들의 이야기이다</a:t>
            </a:r>
            <a:r>
              <a:rPr lang="en-US" altLang="ko-KR" sz="1800" dirty="0">
                <a:latin typeface="HY강B" pitchFamily="18" charset="-127"/>
                <a:ea typeface="HY강B" pitchFamily="18" charset="-127"/>
              </a:rPr>
              <a:t>. </a:t>
            </a:r>
            <a:r>
              <a:rPr lang="ko-KR" altLang="en-US" sz="1800" dirty="0">
                <a:latin typeface="HY강B" pitchFamily="18" charset="-127"/>
                <a:ea typeface="HY강B" pitchFamily="18" charset="-127"/>
              </a:rPr>
              <a:t>사실이 밝혀지자 식구들이 모두 충격에서 헤어나올 수</a:t>
            </a:r>
            <a:endParaRPr lang="en-US" altLang="ko-KR" sz="1800" dirty="0">
              <a:latin typeface="HY강B" pitchFamily="18" charset="-127"/>
              <a:ea typeface="HY강B" pitchFamily="18" charset="-127"/>
            </a:endParaRPr>
          </a:p>
          <a:p>
            <a:pPr marL="0" indent="0" fontAlgn="base">
              <a:buNone/>
            </a:pPr>
            <a:r>
              <a:rPr lang="en-US" altLang="ko-KR" sz="1800" dirty="0">
                <a:latin typeface="HY강B" pitchFamily="18" charset="-127"/>
                <a:ea typeface="HY강B" pitchFamily="18" charset="-127"/>
              </a:rPr>
              <a:t>  </a:t>
            </a:r>
            <a:r>
              <a:rPr lang="ko-KR" altLang="en-US" sz="1800" dirty="0">
                <a:latin typeface="HY강B" pitchFamily="18" charset="-127"/>
                <a:ea typeface="HY강B" pitchFamily="18" charset="-127"/>
              </a:rPr>
              <a:t>가 없었다</a:t>
            </a:r>
            <a:r>
              <a:rPr lang="en-US" altLang="ko-KR" sz="1800" dirty="0">
                <a:latin typeface="HY강B" pitchFamily="18" charset="-127"/>
                <a:ea typeface="HY강B" pitchFamily="18" charset="-127"/>
              </a:rPr>
              <a:t>. </a:t>
            </a:r>
            <a:r>
              <a:rPr lang="ko-KR" altLang="en-US" sz="1800" dirty="0">
                <a:latin typeface="HY강B" pitchFamily="18" charset="-127"/>
                <a:ea typeface="HY강B" pitchFamily="18" charset="-127"/>
              </a:rPr>
              <a:t>할머니가 극심한 고초를 겪었기 때문만이 아니라</a:t>
            </a:r>
            <a:r>
              <a:rPr lang="en-US" altLang="ko-KR" sz="1800" dirty="0">
                <a:latin typeface="HY강B" pitchFamily="18" charset="-127"/>
                <a:ea typeface="HY강B" pitchFamily="18" charset="-127"/>
              </a:rPr>
              <a:t>,</a:t>
            </a:r>
            <a:r>
              <a:rPr lang="ko-KR" altLang="en-US" sz="1800" dirty="0">
                <a:latin typeface="HY강B" pitchFamily="18" charset="-127"/>
                <a:ea typeface="HY강B" pitchFamily="18" charset="-127"/>
              </a:rPr>
              <a:t> 할머니가 </a:t>
            </a:r>
            <a:r>
              <a:rPr lang="ko-KR" altLang="en-US" sz="1800" dirty="0" smtClean="0">
                <a:latin typeface="HY강B" pitchFamily="18" charset="-127"/>
                <a:ea typeface="HY강B" pitchFamily="18" charset="-127"/>
              </a:rPr>
              <a:t>살아 계</a:t>
            </a:r>
            <a:endParaRPr lang="en-US" altLang="ko-KR" sz="1800" dirty="0">
              <a:latin typeface="HY강B" pitchFamily="18" charset="-127"/>
              <a:ea typeface="HY강B" pitchFamily="18" charset="-127"/>
            </a:endParaRPr>
          </a:p>
          <a:p>
            <a:pPr marL="0" indent="0" fontAlgn="base">
              <a:buNone/>
            </a:pPr>
            <a:r>
              <a:rPr lang="en-US" altLang="ko-KR" sz="1800" dirty="0">
                <a:latin typeface="HY강B" pitchFamily="18" charset="-127"/>
                <a:ea typeface="HY강B" pitchFamily="18" charset="-127"/>
              </a:rPr>
              <a:t>  </a:t>
            </a:r>
            <a:r>
              <a:rPr lang="ko-KR" altLang="en-US" sz="1800" dirty="0">
                <a:latin typeface="HY강B" pitchFamily="18" charset="-127"/>
                <a:ea typeface="HY강B" pitchFamily="18" charset="-127"/>
              </a:rPr>
              <a:t>신 동안 할머니를 위로해 드리거나 이해해드리지 못했기 때문이었다</a:t>
            </a:r>
            <a:r>
              <a:rPr lang="en-US" altLang="ko-KR" sz="1800" dirty="0">
                <a:latin typeface="HY강B" pitchFamily="18" charset="-127"/>
                <a:ea typeface="HY강B" pitchFamily="18" charset="-127"/>
              </a:rPr>
              <a:t>. </a:t>
            </a:r>
            <a:r>
              <a:rPr lang="ko-KR" altLang="en-US" sz="1800" dirty="0" smtClean="0">
                <a:latin typeface="HY강B" pitchFamily="18" charset="-127"/>
                <a:ea typeface="HY강B" pitchFamily="18" charset="-127"/>
              </a:rPr>
              <a:t>잔혹 행</a:t>
            </a:r>
            <a:endParaRPr lang="en-US" altLang="ko-KR" sz="1800" dirty="0">
              <a:latin typeface="HY강B" pitchFamily="18" charset="-127"/>
              <a:ea typeface="HY강B" pitchFamily="18" charset="-127"/>
            </a:endParaRPr>
          </a:p>
          <a:p>
            <a:pPr marL="0" indent="0" fontAlgn="base">
              <a:buNone/>
            </a:pPr>
            <a:r>
              <a:rPr lang="en-US" altLang="ko-KR" sz="1800" dirty="0">
                <a:latin typeface="HY강B" pitchFamily="18" charset="-127"/>
                <a:ea typeface="HY강B" pitchFamily="18" charset="-127"/>
              </a:rPr>
              <a:t>  </a:t>
            </a:r>
            <a:r>
              <a:rPr lang="ko-KR" altLang="en-US" sz="1800" dirty="0">
                <a:latin typeface="HY강B" pitchFamily="18" charset="-127"/>
                <a:ea typeface="HY강B" pitchFamily="18" charset="-127"/>
              </a:rPr>
              <a:t>위에 대한 강요된 침묵이 얼마나 견디기 힘든 것이었는지</a:t>
            </a:r>
            <a:r>
              <a:rPr lang="en-US" altLang="ko-KR" sz="1800" dirty="0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sz="1800" dirty="0">
                <a:latin typeface="HY강B" pitchFamily="18" charset="-127"/>
                <a:ea typeface="HY강B" pitchFamily="18" charset="-127"/>
              </a:rPr>
              <a:t>할머니의 과거가 </a:t>
            </a:r>
            <a:endParaRPr lang="en-US" altLang="ko-KR" sz="1800" dirty="0">
              <a:latin typeface="HY강B" pitchFamily="18" charset="-127"/>
              <a:ea typeface="HY강B" pitchFamily="18" charset="-127"/>
            </a:endParaRPr>
          </a:p>
          <a:p>
            <a:pPr marL="0" indent="0" fontAlgn="base">
              <a:buNone/>
            </a:pPr>
            <a:r>
              <a:rPr lang="en-US" altLang="ko-KR" sz="1800" dirty="0">
                <a:latin typeface="HY강B" pitchFamily="18" charset="-127"/>
                <a:ea typeface="HY강B" pitchFamily="18" charset="-127"/>
              </a:rPr>
              <a:t>  </a:t>
            </a:r>
            <a:r>
              <a:rPr lang="ko-KR" altLang="en-US" sz="1800" dirty="0">
                <a:latin typeface="HY강B" pitchFamily="18" charset="-127"/>
                <a:ea typeface="HY강B" pitchFamily="18" charset="-127"/>
              </a:rPr>
              <a:t>어떠했는지를 이야기하기 시작한다</a:t>
            </a:r>
            <a:r>
              <a:rPr lang="en-US" altLang="ko-KR" sz="1800" dirty="0">
                <a:latin typeface="HY강B" pitchFamily="18" charset="-127"/>
                <a:ea typeface="HY강B" pitchFamily="18" charset="-127"/>
              </a:rPr>
              <a:t>. </a:t>
            </a:r>
          </a:p>
          <a:p>
            <a:pPr marL="0" indent="0" fontAlgn="base">
              <a:buNone/>
            </a:pPr>
            <a:endParaRPr lang="ko-KR" altLang="en-US" sz="1800" dirty="0">
              <a:latin typeface="HY강B" pitchFamily="18" charset="-127"/>
              <a:ea typeface="HY강B" pitchFamily="18" charset="-127"/>
            </a:endParaRPr>
          </a:p>
          <a:p>
            <a:pPr fontAlgn="base"/>
            <a:endParaRPr lang="en-US" altLang="ko-KR" sz="1800" dirty="0">
              <a:latin typeface="HY강B" pitchFamily="18" charset="-127"/>
              <a:ea typeface="HY강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3708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2400" b="1" dirty="0" smtClean="0"/>
              <a:t>여성과 </a:t>
            </a:r>
            <a:r>
              <a:rPr lang="ko-KR" altLang="en-US" sz="2400" b="1" dirty="0" err="1" smtClean="0"/>
              <a:t>제노사이드</a:t>
            </a:r>
            <a:r>
              <a:rPr lang="ko-KR" altLang="en-US" sz="2400" b="1" dirty="0" smtClean="0"/>
              <a:t> </a:t>
            </a:r>
            <a:r>
              <a:rPr lang="en-US" altLang="ko-KR" sz="2400" b="1" dirty="0" smtClean="0"/>
              <a:t>- </a:t>
            </a:r>
            <a:r>
              <a:rPr lang="ko-KR" altLang="en-US" sz="2400" b="1" dirty="0" smtClean="0"/>
              <a:t>구조적 폭력</a:t>
            </a:r>
            <a:r>
              <a:rPr lang="en-US" altLang="ko-KR" sz="2400" b="1" dirty="0" smtClean="0"/>
              <a:t>, </a:t>
            </a:r>
            <a:r>
              <a:rPr lang="ko-KR" altLang="en-US" sz="2400" b="1" dirty="0" smtClean="0"/>
              <a:t>강요된 침묵 </a:t>
            </a:r>
            <a:endParaRPr lang="ko-KR" altLang="en-US" sz="2400" b="1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323528" y="1600200"/>
            <a:ext cx="3240360" cy="4781128"/>
          </a:xfrm>
        </p:spPr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5" name="내용 개체 틀 4"/>
          <p:cNvSpPr>
            <a:spLocks noGrp="1"/>
          </p:cNvSpPr>
          <p:nvPr>
            <p:ph sz="half" idx="2"/>
          </p:nvPr>
        </p:nvSpPr>
        <p:spPr>
          <a:xfrm>
            <a:off x="3779912" y="1268760"/>
            <a:ext cx="5040560" cy="532859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altLang="ko-KR" sz="1600" b="1" dirty="0" smtClean="0"/>
              <a:t>·  </a:t>
            </a:r>
            <a:r>
              <a:rPr lang="en-US" altLang="ko-KR" sz="1600" b="1" dirty="0"/>
              <a:t>“</a:t>
            </a:r>
            <a:r>
              <a:rPr lang="ko-KR" altLang="en-US" sz="1600" b="1" dirty="0"/>
              <a:t> </a:t>
            </a:r>
            <a:r>
              <a:rPr lang="ko-KR" altLang="en-US" sz="1600" b="1" dirty="0" err="1"/>
              <a:t>무슬림의</a:t>
            </a:r>
            <a:r>
              <a:rPr lang="ko-KR" altLang="en-US" sz="1600" b="1" dirty="0"/>
              <a:t> 씨를 말리자</a:t>
            </a:r>
            <a:r>
              <a:rPr lang="en-US" altLang="ko-KR" sz="1600" b="1" dirty="0"/>
              <a:t>.”</a:t>
            </a:r>
          </a:p>
          <a:p>
            <a:pPr marL="0" indent="0">
              <a:buNone/>
            </a:pPr>
            <a:r>
              <a:rPr lang="en-US" altLang="ko-KR" sz="1400" dirty="0" smtClean="0"/>
              <a:t> : </a:t>
            </a:r>
            <a:r>
              <a:rPr lang="ko-KR" altLang="en-US" sz="1400" dirty="0" smtClean="0"/>
              <a:t>강제 임신을 목표로 보스니아의 </a:t>
            </a:r>
            <a:r>
              <a:rPr lang="ko-KR" altLang="en-US" sz="1400" dirty="0" err="1" smtClean="0"/>
              <a:t>무슬림여성들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5</a:t>
            </a:r>
            <a:r>
              <a:rPr lang="ko-KR" altLang="en-US" sz="1400" dirty="0" err="1" smtClean="0"/>
              <a:t>만명을</a:t>
            </a:r>
            <a:r>
              <a:rPr lang="ko-KR" altLang="en-US" sz="1400" dirty="0" smtClean="0"/>
              <a:t> 세 </a:t>
            </a:r>
            <a:endParaRPr lang="en-US" altLang="ko-KR" sz="1400" dirty="0" smtClean="0"/>
          </a:p>
          <a:p>
            <a:pPr marL="0" indent="0">
              <a:buNone/>
            </a:pPr>
            <a:r>
              <a:rPr lang="en-US" altLang="ko-KR" sz="1400" dirty="0"/>
              <a:t> </a:t>
            </a:r>
            <a:r>
              <a:rPr lang="en-US" altLang="ko-KR" sz="1400" dirty="0" smtClean="0"/>
              <a:t> </a:t>
            </a:r>
            <a:r>
              <a:rPr lang="ko-KR" altLang="en-US" sz="1400" dirty="0" err="1" smtClean="0"/>
              <a:t>르비아</a:t>
            </a:r>
            <a:r>
              <a:rPr lang="ko-KR" altLang="en-US" sz="1400" dirty="0" smtClean="0"/>
              <a:t> 군이 집단 강간하고 낙태를 할 수 없을 때까지 군 수</a:t>
            </a:r>
            <a:endParaRPr lang="en-US" altLang="ko-KR" sz="1400" dirty="0" smtClean="0"/>
          </a:p>
          <a:p>
            <a:pPr marL="0" indent="0">
              <a:buNone/>
            </a:pPr>
            <a:r>
              <a:rPr lang="en-US" altLang="ko-KR" sz="1400" dirty="0"/>
              <a:t> 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용소에 집단 감금</a:t>
            </a:r>
            <a:endParaRPr lang="en-US" altLang="ko-KR" sz="1400" dirty="0" smtClean="0"/>
          </a:p>
          <a:p>
            <a:pPr marL="0" indent="0">
              <a:buNone/>
            </a:pPr>
            <a:r>
              <a:rPr lang="en-US" altLang="ko-KR" sz="1400" dirty="0"/>
              <a:t> : </a:t>
            </a:r>
            <a:r>
              <a:rPr lang="ko-KR" altLang="en-US" sz="1400" dirty="0"/>
              <a:t>인종청소를 위한 효과적인 수단 </a:t>
            </a:r>
            <a:r>
              <a:rPr lang="en-US" altLang="ko-KR" sz="1400" dirty="0"/>
              <a:t>&amp;</a:t>
            </a:r>
            <a:r>
              <a:rPr lang="ko-KR" altLang="en-US" sz="1400" dirty="0"/>
              <a:t> 상대 공동체의  </a:t>
            </a:r>
            <a:endParaRPr lang="en-US" altLang="ko-KR" sz="1400" dirty="0"/>
          </a:p>
          <a:p>
            <a:pPr marL="0" indent="0">
              <a:buNone/>
            </a:pPr>
            <a:r>
              <a:rPr lang="en-US" altLang="ko-KR" sz="1400" dirty="0"/>
              <a:t>   </a:t>
            </a:r>
            <a:r>
              <a:rPr lang="ko-KR" altLang="en-US" sz="1400" dirty="0"/>
              <a:t>절멸의 방식</a:t>
            </a:r>
            <a:r>
              <a:rPr lang="en-US" altLang="ko-KR" sz="1400" dirty="0"/>
              <a:t>   </a:t>
            </a:r>
          </a:p>
          <a:p>
            <a:pPr marL="0" indent="0">
              <a:buNone/>
            </a:pPr>
            <a:r>
              <a:rPr lang="ko-KR" altLang="en-US" sz="1400" dirty="0"/>
              <a:t> </a:t>
            </a:r>
            <a:r>
              <a:rPr lang="en-US" altLang="ko-KR" sz="1400" dirty="0"/>
              <a:t>: </a:t>
            </a:r>
            <a:r>
              <a:rPr lang="ko-KR" altLang="en-US" sz="1400" dirty="0"/>
              <a:t>남성 병사들의 응집력 강화의 수단</a:t>
            </a:r>
            <a:endParaRPr lang="en-US" altLang="ko-KR" sz="1400" dirty="0"/>
          </a:p>
          <a:p>
            <a:pPr marL="0" indent="0">
              <a:buNone/>
            </a:pPr>
            <a:r>
              <a:rPr lang="ko-KR" altLang="en-US" sz="1400" dirty="0"/>
              <a:t> </a:t>
            </a:r>
            <a:r>
              <a:rPr lang="en-US" altLang="ko-KR" sz="1400" dirty="0"/>
              <a:t> </a:t>
            </a:r>
            <a:r>
              <a:rPr lang="en-US" altLang="ko-KR" sz="1400" dirty="0" smtClean="0"/>
              <a:t> *</a:t>
            </a:r>
            <a:r>
              <a:rPr lang="ko-KR" altLang="en-US" sz="1400" dirty="0" smtClean="0"/>
              <a:t>아르메니아 </a:t>
            </a:r>
            <a:r>
              <a:rPr lang="ko-KR" altLang="en-US" sz="1400" dirty="0" err="1"/>
              <a:t>제노사이드</a:t>
            </a:r>
            <a:r>
              <a:rPr lang="ko-KR" altLang="en-US" sz="1400" dirty="0"/>
              <a:t> 완수의 효율적인 수단</a:t>
            </a:r>
            <a:endParaRPr lang="en-US" altLang="ko-KR" sz="1400" dirty="0"/>
          </a:p>
          <a:p>
            <a:pPr marL="0" indent="0">
              <a:buNone/>
            </a:pPr>
            <a:endParaRPr lang="en-US" altLang="ko-KR" sz="1400" dirty="0" smtClean="0"/>
          </a:p>
          <a:p>
            <a:pPr marL="0" indent="0">
              <a:buNone/>
            </a:pPr>
            <a:endParaRPr lang="en-US" altLang="ko-KR" sz="1600" dirty="0" smtClean="0"/>
          </a:p>
          <a:p>
            <a:pPr marL="0" lvl="0" indent="0">
              <a:buNone/>
            </a:pPr>
            <a:r>
              <a:rPr lang="en-US" altLang="ko-KR" sz="1600" b="1" dirty="0" smtClean="0"/>
              <a:t>· </a:t>
            </a:r>
            <a:r>
              <a:rPr lang="ko-KR" altLang="en-US" sz="1600" b="1" dirty="0" smtClean="0"/>
              <a:t>피해여성 대부분이 집으로 돌아가지 못함</a:t>
            </a:r>
            <a:endParaRPr lang="en-US" altLang="ko-KR" sz="1600" dirty="0"/>
          </a:p>
          <a:p>
            <a:pPr marL="0" indent="0">
              <a:buNone/>
            </a:pPr>
            <a:endParaRPr lang="en-US" altLang="ko-KR" sz="1600" dirty="0" smtClean="0"/>
          </a:p>
          <a:p>
            <a:pPr marL="0" lvl="0" indent="0">
              <a:buNone/>
            </a:pPr>
            <a:r>
              <a:rPr lang="en-US" altLang="ko-KR" sz="1600" b="1" dirty="0" smtClean="0"/>
              <a:t>· </a:t>
            </a:r>
            <a:r>
              <a:rPr lang="ko-KR" altLang="en-US" sz="1600" b="1" dirty="0" smtClean="0"/>
              <a:t>전후 </a:t>
            </a:r>
            <a:r>
              <a:rPr lang="en-US" altLang="ko-KR" sz="1600" b="1" dirty="0" smtClean="0"/>
              <a:t>12</a:t>
            </a:r>
            <a:r>
              <a:rPr lang="ko-KR" altLang="en-US" sz="1600" b="1" dirty="0" smtClean="0"/>
              <a:t>년이 지난 </a:t>
            </a:r>
            <a:r>
              <a:rPr lang="en-US" altLang="ko-KR" sz="1600" b="1" dirty="0" smtClean="0"/>
              <a:t>2007</a:t>
            </a:r>
            <a:r>
              <a:rPr lang="ko-KR" altLang="en-US" sz="1600" b="1" dirty="0" smtClean="0"/>
              <a:t>년에야 전쟁 피해자로 인정</a:t>
            </a:r>
            <a:endParaRPr lang="en-US" altLang="ko-KR" sz="1600" b="1" dirty="0" smtClean="0"/>
          </a:p>
          <a:p>
            <a:pPr marL="0" indent="0">
              <a:buNone/>
            </a:pPr>
            <a:endParaRPr lang="en-US" altLang="ko-KR" sz="18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altLang="ko-KR" sz="1800" b="1" dirty="0" smtClean="0">
                <a:solidFill>
                  <a:srgbClr val="C00000"/>
                </a:solidFill>
              </a:rPr>
              <a:t>?? </a:t>
            </a:r>
            <a:r>
              <a:rPr lang="ko-KR" altLang="en-US" sz="1800" b="1" dirty="0" smtClean="0">
                <a:solidFill>
                  <a:srgbClr val="C00000"/>
                </a:solidFill>
              </a:rPr>
              <a:t>왜</a:t>
            </a:r>
            <a:endParaRPr lang="en-US" altLang="ko-KR" sz="18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ko-KR" sz="18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altLang="ko-KR" sz="1600" dirty="0"/>
              <a:t> </a:t>
            </a:r>
            <a:r>
              <a:rPr lang="en-US" altLang="ko-KR" sz="1600" dirty="0" smtClean="0"/>
              <a:t>: </a:t>
            </a:r>
            <a:r>
              <a:rPr lang="ko-KR" altLang="en-US" sz="1600" dirty="0" smtClean="0"/>
              <a:t>여성</a:t>
            </a:r>
            <a:r>
              <a:rPr lang="en-US" altLang="ko-KR" sz="1600" dirty="0" smtClean="0"/>
              <a:t>- </a:t>
            </a:r>
            <a:r>
              <a:rPr lang="ko-KR" altLang="en-US" sz="1600" dirty="0" smtClean="0"/>
              <a:t>남성과 공동체의 소유물로 인식</a:t>
            </a:r>
            <a:endParaRPr lang="en-US" altLang="ko-KR" sz="1600" dirty="0" smtClean="0"/>
          </a:p>
          <a:p>
            <a:pPr marL="0" indent="0">
              <a:buNone/>
            </a:pPr>
            <a:endParaRPr lang="ko-KR" altLang="en-US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2795046" cy="393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250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16" y="669220"/>
            <a:ext cx="9287660" cy="600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781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95536" y="1664807"/>
            <a:ext cx="8496944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ko-KR" dirty="0" smtClean="0">
              <a:latin typeface="HY강B" pitchFamily="18" charset="-127"/>
              <a:ea typeface="HY강B" pitchFamily="18" charset="-127"/>
            </a:endParaRPr>
          </a:p>
          <a:p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“</a:t>
            </a:r>
            <a:r>
              <a:rPr lang="ko-KR" altLang="en-US" dirty="0">
                <a:latin typeface="HY강B" pitchFamily="18" charset="-127"/>
                <a:ea typeface="HY강B" pitchFamily="18" charset="-127"/>
              </a:rPr>
              <a:t>사회는 여성 피해자들을 부끄러워 합니다</a:t>
            </a:r>
            <a:r>
              <a:rPr lang="en-US" altLang="ko-KR" dirty="0">
                <a:latin typeface="HY강B" pitchFamily="18" charset="-127"/>
                <a:ea typeface="HY강B" pitchFamily="18" charset="-127"/>
              </a:rPr>
              <a:t>. </a:t>
            </a:r>
            <a:r>
              <a:rPr lang="ko-KR" altLang="en-US" dirty="0">
                <a:latin typeface="HY강B" pitchFamily="18" charset="-127"/>
                <a:ea typeface="HY강B" pitchFamily="18" charset="-127"/>
              </a:rPr>
              <a:t>떠올리기 에는 너무 고통스러워서일 수도 있겠지요</a:t>
            </a:r>
            <a:r>
              <a:rPr lang="en-US" altLang="ko-KR" dirty="0">
                <a:latin typeface="HY강B" pitchFamily="18" charset="-127"/>
                <a:ea typeface="HY강B" pitchFamily="18" charset="-127"/>
              </a:rPr>
              <a:t>. </a:t>
            </a:r>
            <a:r>
              <a:rPr lang="ko-KR" altLang="en-US" dirty="0">
                <a:latin typeface="HY강B" pitchFamily="18" charset="-127"/>
                <a:ea typeface="HY강B" pitchFamily="18" charset="-127"/>
              </a:rPr>
              <a:t>참 이상한</a:t>
            </a:r>
            <a:r>
              <a:rPr lang="en-US" altLang="ko-KR" dirty="0">
                <a:latin typeface="HY강B" pitchFamily="18" charset="-127"/>
                <a:ea typeface="HY강B" pitchFamily="18" charset="-127"/>
              </a:rPr>
              <a:t> 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일입니다만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dirty="0">
                <a:latin typeface="HY강B" pitchFamily="18" charset="-127"/>
                <a:ea typeface="HY강B" pitchFamily="18" charset="-127"/>
              </a:rPr>
              <a:t>그게 현실입니다</a:t>
            </a:r>
            <a:r>
              <a:rPr lang="en-US" altLang="ko-KR" dirty="0" smtClean="0"/>
              <a:t>.”</a:t>
            </a:r>
          </a:p>
          <a:p>
            <a:r>
              <a:rPr lang="en-US" altLang="ko-KR" dirty="0" smtClean="0"/>
              <a:t>				</a:t>
            </a:r>
            <a:r>
              <a:rPr lang="ko-KR" altLang="en-US" sz="1400" b="1" dirty="0"/>
              <a:t>영화 </a:t>
            </a:r>
            <a:r>
              <a:rPr lang="en-US" altLang="ko-KR" sz="1400" b="1" dirty="0"/>
              <a:t>&lt;</a:t>
            </a:r>
            <a:r>
              <a:rPr lang="ko-KR" altLang="en-US" sz="1400" b="1" dirty="0" err="1"/>
              <a:t>그르바비차</a:t>
            </a:r>
            <a:r>
              <a:rPr lang="en-US" altLang="ko-KR" sz="1400" b="1" dirty="0"/>
              <a:t>&gt;</a:t>
            </a:r>
            <a:r>
              <a:rPr lang="ko-KR" altLang="en-US" sz="1400" b="1" dirty="0"/>
              <a:t> </a:t>
            </a:r>
            <a:r>
              <a:rPr lang="ko-KR" altLang="en-US" sz="1400" b="1" dirty="0" err="1"/>
              <a:t>야스말리즈</a:t>
            </a:r>
            <a:r>
              <a:rPr lang="ko-KR" altLang="en-US" sz="1400" b="1" dirty="0"/>
              <a:t> 감독 인터뷰</a:t>
            </a:r>
            <a:endParaRPr lang="en-US" altLang="ko-KR" sz="1400" b="1" dirty="0"/>
          </a:p>
          <a:p>
            <a:r>
              <a:rPr lang="en-US" altLang="ko-KR" dirty="0" smtClean="0"/>
              <a:t>	</a:t>
            </a:r>
          </a:p>
          <a:p>
            <a:endParaRPr lang="en-US" altLang="ko-KR" sz="1600" b="1" dirty="0"/>
          </a:p>
          <a:p>
            <a:r>
              <a:rPr lang="en-US" altLang="ko-KR" sz="1600" b="1" dirty="0" smtClean="0"/>
              <a:t>                 “</a:t>
            </a:r>
            <a:r>
              <a:rPr lang="ko-KR" altLang="en-US" sz="1600" b="1" dirty="0"/>
              <a:t>엄마</a:t>
            </a:r>
            <a:r>
              <a:rPr lang="en-US" altLang="ko-KR" sz="1600" b="1" dirty="0"/>
              <a:t>, </a:t>
            </a:r>
            <a:r>
              <a:rPr lang="ko-KR" altLang="en-US" sz="1600" b="1" dirty="0"/>
              <a:t>난 아빠의 어디를 닮았어</a:t>
            </a:r>
            <a:r>
              <a:rPr lang="en-US" altLang="ko-KR" sz="1600" b="1" dirty="0"/>
              <a:t>?” </a:t>
            </a:r>
            <a:endParaRPr lang="en-US" altLang="ko-KR" sz="1600" b="1" dirty="0" smtClean="0"/>
          </a:p>
          <a:p>
            <a:r>
              <a:rPr lang="en-US" altLang="ko-KR" sz="1600" b="1" dirty="0"/>
              <a:t>	</a:t>
            </a:r>
            <a:r>
              <a:rPr lang="en-US" altLang="ko-KR" sz="1600" b="1" dirty="0" smtClean="0"/>
              <a:t>	           </a:t>
            </a:r>
            <a:r>
              <a:rPr lang="en-US" altLang="ko-KR" sz="1600" b="1" dirty="0"/>
              <a:t>“</a:t>
            </a:r>
            <a:r>
              <a:rPr lang="ko-KR" altLang="en-US" sz="1600" b="1" dirty="0"/>
              <a:t>넌 나를 닮았어</a:t>
            </a:r>
            <a:r>
              <a:rPr lang="en-US" altLang="ko-KR" sz="1600" b="1" dirty="0"/>
              <a:t>.”</a:t>
            </a:r>
          </a:p>
          <a:p>
            <a:endParaRPr lang="en-US" altLang="ko-KR" sz="2000" b="1" dirty="0">
              <a:solidFill>
                <a:srgbClr val="C00000"/>
              </a:solidFill>
            </a:endParaRPr>
          </a:p>
          <a:p>
            <a:pPr fontAlgn="base"/>
            <a:endParaRPr lang="en-US" altLang="ko-KR" dirty="0" smtClean="0">
              <a:latin typeface="HY강B" pitchFamily="18" charset="-127"/>
              <a:ea typeface="HY강B" pitchFamily="18" charset="-127"/>
            </a:endParaRPr>
          </a:p>
          <a:p>
            <a:pPr fontAlgn="base"/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“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우리는 </a:t>
            </a:r>
            <a:r>
              <a:rPr lang="ko-KR" altLang="en-US" dirty="0">
                <a:latin typeface="HY강B" pitchFamily="18" charset="-127"/>
                <a:ea typeface="HY강B" pitchFamily="18" charset="-127"/>
              </a:rPr>
              <a:t>이 문제에 관해 이야기하지 않으면 안됩니다</a:t>
            </a:r>
            <a:r>
              <a:rPr lang="en-US" altLang="ko-KR" dirty="0">
                <a:latin typeface="HY강B" pitchFamily="18" charset="-127"/>
                <a:ea typeface="HY강B" pitchFamily="18" charset="-127"/>
              </a:rPr>
              <a:t>.</a:t>
            </a:r>
            <a:r>
              <a:rPr lang="en-US" altLang="ko-KR" dirty="0"/>
              <a:t> </a:t>
            </a:r>
            <a:r>
              <a:rPr lang="ko-KR" altLang="en-US" dirty="0">
                <a:latin typeface="HY강B" pitchFamily="18" charset="-127"/>
                <a:ea typeface="HY강B" pitchFamily="18" charset="-127"/>
              </a:rPr>
              <a:t>살아남은 여성들은 그들이 억지로 문신을 새겨 넣었든</a:t>
            </a:r>
            <a:r>
              <a:rPr lang="en-US" altLang="ko-KR" dirty="0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dirty="0">
                <a:latin typeface="HY강B" pitchFamily="18" charset="-127"/>
                <a:ea typeface="HY강B" pitchFamily="18" charset="-127"/>
              </a:rPr>
              <a:t>강간을 당했든</a:t>
            </a:r>
            <a:r>
              <a:rPr lang="en-US" altLang="ko-KR" dirty="0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dirty="0">
                <a:latin typeface="HY강B" pitchFamily="18" charset="-127"/>
                <a:ea typeface="HY강B" pitchFamily="18" charset="-127"/>
              </a:rPr>
              <a:t>유괴되었든</a:t>
            </a:r>
            <a:r>
              <a:rPr lang="en-US" altLang="ko-KR" dirty="0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dirty="0">
                <a:latin typeface="HY강B" pitchFamily="18" charset="-127"/>
                <a:ea typeface="HY강B" pitchFamily="18" charset="-127"/>
              </a:rPr>
              <a:t>강간범의 자식을 낳았든 이들은 생을 선택한 이들입니다</a:t>
            </a:r>
            <a:r>
              <a:rPr lang="en-US" altLang="ko-KR" dirty="0">
                <a:latin typeface="HY강B" pitchFamily="18" charset="-127"/>
                <a:ea typeface="HY강B" pitchFamily="18" charset="-127"/>
              </a:rPr>
              <a:t>. </a:t>
            </a:r>
            <a:r>
              <a:rPr lang="ko-KR" altLang="en-US" dirty="0">
                <a:latin typeface="HY강B" pitchFamily="18" charset="-127"/>
                <a:ea typeface="HY강B" pitchFamily="18" charset="-127"/>
              </a:rPr>
              <a:t>나는 이 여성들에 대해 말할 때</a:t>
            </a:r>
            <a:r>
              <a:rPr lang="en-US" altLang="ko-KR" dirty="0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dirty="0">
                <a:latin typeface="HY강B" pitchFamily="18" charset="-127"/>
                <a:ea typeface="HY강B" pitchFamily="18" charset="-127"/>
              </a:rPr>
              <a:t>강간당한 여성이 아니라 진정한 영웅으로 기억되길 바랍니다</a:t>
            </a:r>
            <a:r>
              <a:rPr lang="en-US" altLang="ko-KR" dirty="0">
                <a:latin typeface="HY강B" pitchFamily="18" charset="-127"/>
                <a:ea typeface="HY강B" pitchFamily="18" charset="-127"/>
              </a:rPr>
              <a:t>. </a:t>
            </a:r>
            <a:r>
              <a:rPr lang="ko-KR" altLang="en-US" dirty="0">
                <a:latin typeface="HY강B" pitchFamily="18" charset="-127"/>
                <a:ea typeface="HY강B" pitchFamily="18" charset="-127"/>
              </a:rPr>
              <a:t>우리는 이러한 여성들의 아이들이며 이 사실을 받아들이고 자랑스러워할 필요가 있습니다</a:t>
            </a:r>
            <a:r>
              <a:rPr lang="en-US" altLang="ko-KR" dirty="0">
                <a:latin typeface="HY강B" pitchFamily="18" charset="-127"/>
                <a:ea typeface="HY강B" pitchFamily="18" charset="-127"/>
              </a:rPr>
              <a:t>.” </a:t>
            </a:r>
          </a:p>
          <a:p>
            <a:r>
              <a:rPr lang="en-US" altLang="ko-KR" dirty="0">
                <a:latin typeface="HY강B" pitchFamily="18" charset="-127"/>
                <a:ea typeface="HY강B" pitchFamily="18" charset="-127"/>
              </a:rPr>
              <a:t> </a:t>
            </a:r>
          </a:p>
          <a:p>
            <a:r>
              <a:rPr lang="en-US" altLang="ko-KR" dirty="0">
                <a:latin typeface="HY강B" pitchFamily="18" charset="-127"/>
                <a:ea typeface="HY강B" pitchFamily="18" charset="-127"/>
              </a:rPr>
              <a:t>                                                    </a:t>
            </a:r>
            <a:r>
              <a:rPr lang="ko-KR" altLang="en-US" sz="1600" dirty="0" smtClean="0">
                <a:latin typeface="HY강B" pitchFamily="18" charset="-127"/>
                <a:ea typeface="HY강B" pitchFamily="18" charset="-127"/>
              </a:rPr>
              <a:t>다큐멘터리 </a:t>
            </a:r>
            <a:r>
              <a:rPr lang="en-US" altLang="ko-KR" sz="1600" dirty="0">
                <a:latin typeface="HY강B" pitchFamily="18" charset="-127"/>
                <a:ea typeface="HY강B" pitchFamily="18" charset="-127"/>
              </a:rPr>
              <a:t>&lt;</a:t>
            </a:r>
            <a:r>
              <a:rPr lang="ko-KR" altLang="en-US" sz="1600" dirty="0">
                <a:latin typeface="HY강B" pitchFamily="18" charset="-127"/>
                <a:ea typeface="HY강B" pitchFamily="18" charset="-127"/>
              </a:rPr>
              <a:t>할머니의 문신</a:t>
            </a:r>
            <a:r>
              <a:rPr lang="en-US" altLang="ko-KR" sz="1600" dirty="0" smtClean="0">
                <a:latin typeface="HY강B" pitchFamily="18" charset="-127"/>
                <a:ea typeface="HY강B" pitchFamily="18" charset="-127"/>
              </a:rPr>
              <a:t>&gt;                                                         				</a:t>
            </a:r>
            <a:r>
              <a:rPr lang="ko-KR" altLang="en-US" sz="1600" dirty="0" err="1" smtClean="0">
                <a:latin typeface="HY강B" pitchFamily="18" charset="-127"/>
                <a:ea typeface="HY강B" pitchFamily="18" charset="-127"/>
              </a:rPr>
              <a:t>수잔네</a:t>
            </a:r>
            <a:r>
              <a:rPr lang="ko-KR" altLang="en-US" sz="1600" dirty="0" smtClean="0">
                <a:latin typeface="HY강B" pitchFamily="18" charset="-127"/>
                <a:ea typeface="HY강B" pitchFamily="18" charset="-127"/>
              </a:rPr>
              <a:t> </a:t>
            </a:r>
            <a:r>
              <a:rPr lang="ko-KR" altLang="en-US" sz="1600" dirty="0" err="1">
                <a:latin typeface="HY강B" pitchFamily="18" charset="-127"/>
                <a:ea typeface="HY강B" pitchFamily="18" charset="-127"/>
              </a:rPr>
              <a:t>카르디달리안</a:t>
            </a:r>
            <a:r>
              <a:rPr lang="ko-KR" altLang="en-US" sz="1600" dirty="0">
                <a:latin typeface="HY강B" pitchFamily="18" charset="-127"/>
                <a:ea typeface="HY강B" pitchFamily="18" charset="-127"/>
              </a:rPr>
              <a:t> 인터뷰</a:t>
            </a:r>
            <a:endParaRPr lang="en-US" altLang="ko-KR" sz="1600" dirty="0">
              <a:latin typeface="HY강B" pitchFamily="18" charset="-127"/>
              <a:ea typeface="HY강B" pitchFamily="18" charset="-127"/>
            </a:endParaRPr>
          </a:p>
          <a:p>
            <a:endParaRPr lang="en-US" altLang="ko-KR" dirty="0">
              <a:latin typeface="HY강B" pitchFamily="18" charset="-127"/>
              <a:ea typeface="HY강B" pitchFamily="18" charset="-127"/>
            </a:endParaRPr>
          </a:p>
          <a:p>
            <a:endParaRPr lang="en-US" altLang="ko-KR" dirty="0">
              <a:latin typeface="HY강B" pitchFamily="18" charset="-127"/>
              <a:ea typeface="HY강B" pitchFamily="18" charset="-127"/>
            </a:endParaRPr>
          </a:p>
          <a:p>
            <a:endParaRPr lang="en-US" altLang="ko-KR" dirty="0">
              <a:latin typeface="HY강B" pitchFamily="18" charset="-127"/>
              <a:ea typeface="HY강B" pitchFamily="18" charset="-127"/>
            </a:endParaRPr>
          </a:p>
          <a:p>
            <a:pPr fontAlgn="base"/>
            <a:endParaRPr lang="en-US" altLang="ko-KR" dirty="0">
              <a:latin typeface="HY강B" pitchFamily="18" charset="-127"/>
              <a:ea typeface="HY강B" pitchFamily="18" charset="-127"/>
            </a:endParaRPr>
          </a:p>
          <a:p>
            <a:pPr fontAlgn="base"/>
            <a:endParaRPr lang="en-US" altLang="ko-KR" dirty="0" smtClean="0"/>
          </a:p>
          <a:p>
            <a:pPr fontAlgn="base"/>
            <a:endParaRPr lang="en-US" altLang="ko-KR" dirty="0"/>
          </a:p>
          <a:p>
            <a:pPr fontAlgn="base"/>
            <a:endParaRPr lang="en-US" altLang="ko-KR" dirty="0" smtClean="0"/>
          </a:p>
          <a:p>
            <a:pPr fontAlgn="base"/>
            <a:endParaRPr lang="ko-KR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707544"/>
            <a:ext cx="556577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288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지금 </a:t>
            </a:r>
            <a:r>
              <a:rPr lang="ko-KR" altLang="en-US" dirty="0">
                <a:latin typeface="HY강B" pitchFamily="18" charset="-127"/>
                <a:ea typeface="HY강B" pitchFamily="18" charset="-127"/>
              </a:rPr>
              <a:t>누가 아르메니아인 </a:t>
            </a:r>
            <a:r>
              <a:rPr lang="ko-KR" altLang="en-US" dirty="0" err="1">
                <a:latin typeface="HY강B" pitchFamily="18" charset="-127"/>
                <a:ea typeface="HY강B" pitchFamily="18" charset="-127"/>
              </a:rPr>
              <a:t>제노사이드를</a:t>
            </a:r>
            <a:r>
              <a:rPr lang="ko-KR" altLang="en-US" dirty="0">
                <a:latin typeface="HY강B" pitchFamily="18" charset="-127"/>
                <a:ea typeface="HY강B" pitchFamily="18" charset="-127"/>
              </a:rPr>
              <a:t> 기억하는가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?</a:t>
            </a:r>
          </a:p>
          <a:p>
            <a:pPr marL="0" indent="0">
              <a:buNone/>
            </a:pP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세상 </a:t>
            </a:r>
            <a:r>
              <a:rPr lang="ko-KR" altLang="en-US" dirty="0">
                <a:latin typeface="HY강B" pitchFamily="18" charset="-127"/>
                <a:ea typeface="HY강B" pitchFamily="18" charset="-127"/>
              </a:rPr>
              <a:t>사람 누구도 아르메니아 대학살을 이야기하는 사람은 없다</a:t>
            </a:r>
            <a:r>
              <a:rPr lang="en-US" altLang="ko-KR" dirty="0">
                <a:latin typeface="HY강B" pitchFamily="18" charset="-127"/>
                <a:ea typeface="HY강B" pitchFamily="18" charset="-127"/>
              </a:rPr>
              <a:t>. </a:t>
            </a:r>
            <a:r>
              <a:rPr lang="ko-KR" altLang="en-US" dirty="0">
                <a:latin typeface="HY강B" pitchFamily="18" charset="-127"/>
                <a:ea typeface="HY강B" pitchFamily="18" charset="-127"/>
              </a:rPr>
              <a:t>역사는 시간이 지나면 잊게 마련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…</a:t>
            </a:r>
          </a:p>
          <a:p>
            <a:pPr marL="0" indent="0">
              <a:buNone/>
            </a:pPr>
            <a:r>
              <a:rPr lang="en-US" altLang="ko-KR" sz="2400" dirty="0"/>
              <a:t>	</a:t>
            </a:r>
            <a:r>
              <a:rPr lang="en-US" altLang="ko-KR" sz="2400" dirty="0" smtClean="0"/>
              <a:t>	</a:t>
            </a:r>
            <a:r>
              <a:rPr lang="en-US" altLang="ko-KR" dirty="0" smtClean="0"/>
              <a:t>			 </a:t>
            </a:r>
            <a:r>
              <a:rPr lang="ko-KR" altLang="en-US" sz="1800" dirty="0"/>
              <a:t>히틀러가 참모들에게 한 말</a:t>
            </a:r>
            <a:endParaRPr lang="en-US" altLang="ko-KR" sz="1800" dirty="0"/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7405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200" b="1" dirty="0" smtClean="0"/>
              <a:t>아르메니아 </a:t>
            </a:r>
            <a:r>
              <a:rPr lang="ko-KR" altLang="en-US" sz="3200" b="1" dirty="0" err="1" smtClean="0"/>
              <a:t>제노사이드에</a:t>
            </a:r>
            <a:r>
              <a:rPr lang="ko-KR" altLang="en-US" sz="3200" b="1" dirty="0" smtClean="0"/>
              <a:t> 대한 국제 인식</a:t>
            </a:r>
            <a:endParaRPr lang="ko-KR" altLang="en-US" sz="3200" b="1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13757"/>
            <a:ext cx="6096000" cy="4498848"/>
          </a:xfrm>
        </p:spPr>
      </p:pic>
    </p:spTree>
    <p:extLst>
      <p:ext uri="{BB962C8B-B14F-4D97-AF65-F5344CB8AC3E}">
        <p14:creationId xmlns:p14="http://schemas.microsoft.com/office/powerpoint/2010/main" val="160207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889248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990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img.khan.co.kr/news/2016/03/08/l_20160309010011979000885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2472" y="548680"/>
            <a:ext cx="5715000" cy="3886201"/>
          </a:xfrm>
          <a:prstGeom prst="rect">
            <a:avLst/>
          </a:prstGeom>
          <a:noFill/>
        </p:spPr>
      </p:pic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endParaRPr lang="ko-KR" altLang="en-US" sz="3200" b="1" dirty="0">
              <a:latin typeface="HY나무B" panose="02030600000101010101" pitchFamily="18" charset="-127"/>
              <a:ea typeface="HY나무B" panose="02030600000101010101" pitchFamily="18" charset="-127"/>
            </a:endParaRPr>
          </a:p>
        </p:txBody>
      </p:sp>
      <p:sp>
        <p:nvSpPr>
          <p:cNvPr id="6" name="내용 개체 틀 5"/>
          <p:cNvSpPr>
            <a:spLocks noGrp="1"/>
          </p:cNvSpPr>
          <p:nvPr>
            <p:ph idx="1"/>
          </p:nvPr>
        </p:nvSpPr>
        <p:spPr>
          <a:xfrm>
            <a:off x="611560" y="548680"/>
            <a:ext cx="8291264" cy="4569371"/>
          </a:xfrm>
        </p:spPr>
        <p:txBody>
          <a:bodyPr>
            <a:normAutofit fontScale="92500" lnSpcReduction="20000"/>
          </a:bodyPr>
          <a:lstStyle/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pPr lvl="3"/>
            <a:r>
              <a:rPr lang="en-US" altLang="ko-KR" dirty="0" smtClean="0"/>
              <a:t>                                        </a:t>
            </a:r>
            <a:r>
              <a:rPr lang="ko-KR" altLang="en-US" dirty="0" smtClean="0"/>
              <a:t>경향신문 </a:t>
            </a:r>
            <a:r>
              <a:rPr lang="en-US" altLang="ko-KR" dirty="0" smtClean="0"/>
              <a:t>2016/03/08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2" name="직사각형 1"/>
          <p:cNvSpPr/>
          <p:nvPr/>
        </p:nvSpPr>
        <p:spPr>
          <a:xfrm>
            <a:off x="395536" y="4973687"/>
            <a:ext cx="835292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800" dirty="0">
                <a:latin typeface="HY강B" pitchFamily="18" charset="-127"/>
                <a:ea typeface="HY강B" pitchFamily="18" charset="-127"/>
              </a:rPr>
              <a:t>역사를 기억하지 않는 자는</a:t>
            </a:r>
            <a:r>
              <a:rPr lang="en-US" altLang="ko-KR" sz="2800" dirty="0">
                <a:latin typeface="HY강B" pitchFamily="18" charset="-127"/>
                <a:ea typeface="HY강B" pitchFamily="18" charset="-127"/>
              </a:rPr>
              <a:t> </a:t>
            </a:r>
            <a:r>
              <a:rPr lang="ko-KR" altLang="en-US" sz="2800" dirty="0">
                <a:latin typeface="HY강B" pitchFamily="18" charset="-127"/>
                <a:ea typeface="HY강B" pitchFamily="18" charset="-127"/>
              </a:rPr>
              <a:t>그 역사를 다시 살게 될 것이다</a:t>
            </a:r>
            <a:r>
              <a:rPr lang="en-US" altLang="ko-KR" sz="2800" dirty="0">
                <a:latin typeface="HY강B" pitchFamily="18" charset="-127"/>
                <a:ea typeface="HY강B" pitchFamily="18" charset="-127"/>
              </a:rPr>
              <a:t>.</a:t>
            </a:r>
          </a:p>
          <a:p>
            <a:r>
              <a:rPr lang="en-US" altLang="ko-KR" dirty="0">
                <a:latin typeface="HY강B" pitchFamily="18" charset="-127"/>
                <a:ea typeface="HY강B" pitchFamily="18" charset="-127"/>
              </a:rPr>
              <a:t>                                                 </a:t>
            </a:r>
            <a:r>
              <a:rPr lang="ko-KR" altLang="en-US" dirty="0">
                <a:latin typeface="HY강B" pitchFamily="18" charset="-127"/>
                <a:ea typeface="HY강B" pitchFamily="18" charset="-127"/>
              </a:rPr>
              <a:t>조지 </a:t>
            </a:r>
            <a:r>
              <a:rPr lang="ko-KR" altLang="en-US" dirty="0" err="1">
                <a:latin typeface="HY강B" pitchFamily="18" charset="-127"/>
                <a:ea typeface="HY강B" pitchFamily="18" charset="-127"/>
              </a:rPr>
              <a:t>산타야나</a:t>
            </a:r>
            <a:r>
              <a:rPr lang="en-US" altLang="ko-KR" dirty="0">
                <a:latin typeface="HY강B" pitchFamily="18" charset="-127"/>
                <a:ea typeface="HY강B" pitchFamily="18" charset="-127"/>
              </a:rPr>
              <a:t>(</a:t>
            </a:r>
            <a:r>
              <a:rPr lang="en-US" altLang="ko-KR" dirty="0"/>
              <a:t>George Santayana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0912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ko-KR" altLang="en-US" dirty="0" smtClean="0"/>
              <a:t>아르메니아</a:t>
            </a:r>
            <a:endParaRPr lang="ko-KR" altLang="en-US" dirty="0"/>
          </a:p>
        </p:txBody>
      </p:sp>
      <p:sp>
        <p:nvSpPr>
          <p:cNvPr id="5" name="내용 개체 틀 4"/>
          <p:cNvSpPr>
            <a:spLocks noGrp="1"/>
          </p:cNvSpPr>
          <p:nvPr>
            <p:ph sz="half" idx="1"/>
          </p:nvPr>
        </p:nvSpPr>
        <p:spPr>
          <a:xfrm>
            <a:off x="107504" y="1628800"/>
            <a:ext cx="4038600" cy="4525963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내용 개체 틀 5"/>
          <p:cNvSpPr>
            <a:spLocks noGrp="1"/>
          </p:cNvSpPr>
          <p:nvPr>
            <p:ph sz="half" idx="2"/>
          </p:nvPr>
        </p:nvSpPr>
        <p:spPr>
          <a:xfrm>
            <a:off x="5076056" y="1268760"/>
            <a:ext cx="3976081" cy="5184576"/>
          </a:xfrm>
        </p:spPr>
        <p:txBody>
          <a:bodyPr>
            <a:normAutofit/>
          </a:bodyPr>
          <a:lstStyle/>
          <a:p>
            <a:r>
              <a:rPr lang="ko-KR" altLang="en-US" sz="1400" dirty="0" err="1" smtClean="0"/>
              <a:t>남캅카스산국에</a:t>
            </a:r>
            <a:r>
              <a:rPr lang="ko-KR" altLang="en-US" sz="1400" dirty="0" smtClean="0"/>
              <a:t> 위치한 내륙국</a:t>
            </a:r>
            <a:r>
              <a:rPr lang="en-US" altLang="ko-KR" sz="1400" dirty="0" smtClean="0"/>
              <a:t>. </a:t>
            </a:r>
            <a:r>
              <a:rPr lang="ko-KR" altLang="en-US" sz="1400" dirty="0" smtClean="0"/>
              <a:t>인구는 </a:t>
            </a:r>
            <a:r>
              <a:rPr lang="ko-KR" altLang="en-US" sz="1400" dirty="0"/>
              <a:t>약 </a:t>
            </a:r>
            <a:r>
              <a:rPr lang="en-US" altLang="ko-KR" sz="1400" dirty="0"/>
              <a:t>300</a:t>
            </a:r>
            <a:r>
              <a:rPr lang="ko-KR" altLang="en-US" sz="1400" dirty="0"/>
              <a:t>만 명이며</a:t>
            </a:r>
            <a:r>
              <a:rPr lang="en-US" altLang="ko-KR" sz="1400" dirty="0"/>
              <a:t>, </a:t>
            </a:r>
            <a:r>
              <a:rPr lang="ko-KR" altLang="en-US" sz="1400" dirty="0"/>
              <a:t>영토 </a:t>
            </a:r>
            <a:r>
              <a:rPr lang="ko-KR" altLang="en-US" sz="1400" dirty="0" smtClean="0"/>
              <a:t>크기는 경상도 보다 조금 작음</a:t>
            </a:r>
            <a:r>
              <a:rPr lang="en-US" altLang="ko-KR" sz="1400" dirty="0" smtClean="0"/>
              <a:t> </a:t>
            </a:r>
          </a:p>
          <a:p>
            <a:r>
              <a:rPr lang="en-US" altLang="ko-KR" sz="1400" dirty="0" smtClean="0"/>
              <a:t>1921</a:t>
            </a:r>
            <a:r>
              <a:rPr lang="ko-KR" altLang="en-US" sz="1400" dirty="0"/>
              <a:t>년 </a:t>
            </a:r>
            <a:r>
              <a:rPr lang="ko-KR" altLang="en-US" sz="1400" dirty="0" err="1"/>
              <a:t>예레반을</a:t>
            </a:r>
            <a:r>
              <a:rPr lang="ko-KR" altLang="en-US" sz="1400" dirty="0"/>
              <a:t> 수도로 </a:t>
            </a:r>
            <a:r>
              <a:rPr lang="ko-KR" altLang="en-US" sz="1400" dirty="0" smtClean="0"/>
              <a:t>아르메니아 </a:t>
            </a:r>
            <a:r>
              <a:rPr lang="ko-KR" altLang="en-US" sz="1400" dirty="0"/>
              <a:t>소비에트 사회주의 공화국이 </a:t>
            </a:r>
            <a:r>
              <a:rPr lang="ko-KR" altLang="en-US" sz="1400" dirty="0" smtClean="0"/>
              <a:t>수립됐고</a:t>
            </a:r>
            <a:r>
              <a:rPr lang="en-US" altLang="ko-KR" sz="1400" dirty="0"/>
              <a:t>, </a:t>
            </a:r>
            <a:r>
              <a:rPr lang="en-US" altLang="ko-KR" sz="1400" dirty="0" smtClean="0"/>
              <a:t>1922</a:t>
            </a:r>
            <a:r>
              <a:rPr lang="ko-KR" altLang="en-US" sz="1400" dirty="0" smtClean="0"/>
              <a:t> </a:t>
            </a:r>
            <a:r>
              <a:rPr lang="ko-KR" altLang="en-US" sz="1400" dirty="0"/>
              <a:t>소련에 </a:t>
            </a:r>
            <a:r>
              <a:rPr lang="ko-KR" altLang="en-US" sz="1400" dirty="0" smtClean="0"/>
              <a:t>가입</a:t>
            </a:r>
            <a:r>
              <a:rPr lang="en-US" altLang="ko-KR" sz="1400" dirty="0" smtClean="0"/>
              <a:t>. </a:t>
            </a:r>
            <a:r>
              <a:rPr lang="en-US" altLang="ko-KR" sz="1400" dirty="0"/>
              <a:t>1990</a:t>
            </a:r>
            <a:r>
              <a:rPr lang="ko-KR" altLang="en-US" sz="1400" dirty="0"/>
              <a:t>년 </a:t>
            </a:r>
            <a:r>
              <a:rPr lang="en-US" altLang="ko-KR" sz="1400" dirty="0"/>
              <a:t>8</a:t>
            </a:r>
            <a:r>
              <a:rPr lang="ko-KR" altLang="en-US" sz="1400" dirty="0" smtClean="0"/>
              <a:t>월 독립하여 </a:t>
            </a:r>
            <a:r>
              <a:rPr lang="en-US" altLang="ko-KR" sz="1400" dirty="0" smtClean="0"/>
              <a:t>1991</a:t>
            </a:r>
            <a:r>
              <a:rPr lang="ko-KR" altLang="en-US" sz="1400" dirty="0"/>
              <a:t>년 </a:t>
            </a:r>
            <a:r>
              <a:rPr lang="en-US" altLang="ko-KR" sz="1400" dirty="0"/>
              <a:t>12</a:t>
            </a:r>
            <a:r>
              <a:rPr lang="ko-KR" altLang="en-US" sz="1400" dirty="0"/>
              <a:t>월 독립국가연합에 </a:t>
            </a:r>
            <a:r>
              <a:rPr lang="ko-KR" altLang="en-US" sz="1400" dirty="0" smtClean="0"/>
              <a:t>가입</a:t>
            </a:r>
            <a:r>
              <a:rPr lang="en-US" altLang="ko-KR" sz="1400" dirty="0" smtClean="0"/>
              <a:t>.</a:t>
            </a:r>
          </a:p>
          <a:p>
            <a:endParaRPr lang="en-US" altLang="ko-KR" sz="1400" dirty="0" smtClean="0"/>
          </a:p>
          <a:p>
            <a:endParaRPr lang="en-US" altLang="ko-KR" sz="1400" dirty="0"/>
          </a:p>
          <a:p>
            <a:r>
              <a:rPr lang="ko-KR" altLang="en-US" sz="1400" dirty="0" smtClean="0"/>
              <a:t>수자원이 풍부한 아르메니아 고지대에 정착</a:t>
            </a:r>
            <a:r>
              <a:rPr lang="en-US" altLang="ko-KR" sz="1400" dirty="0" smtClean="0"/>
              <a:t>.</a:t>
            </a:r>
          </a:p>
          <a:p>
            <a:r>
              <a:rPr lang="ko-KR" altLang="en-US" sz="1400" dirty="0" smtClean="0"/>
              <a:t>동서양의 경계에서 민감하며 수용적  감각을 갖고 발달된  고대국가를 창조해 문명과 문화를 일굼</a:t>
            </a:r>
            <a:endParaRPr lang="en-US" altLang="ko-KR" sz="1400" dirty="0"/>
          </a:p>
          <a:p>
            <a:r>
              <a:rPr lang="en-US" altLang="ko-KR" sz="1400" dirty="0" smtClean="0"/>
              <a:t>AD 301</a:t>
            </a:r>
            <a:r>
              <a:rPr lang="ko-KR" altLang="en-US" sz="1400" dirty="0" smtClean="0"/>
              <a:t>년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기독교를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국교로 선포하고 </a:t>
            </a:r>
            <a:r>
              <a:rPr lang="en-US" altLang="ko-KR" sz="1400" dirty="0" smtClean="0"/>
              <a:t>405</a:t>
            </a:r>
            <a:r>
              <a:rPr lang="ko-KR" altLang="en-US" sz="1400" dirty="0" smtClean="0"/>
              <a:t>년 </a:t>
            </a:r>
            <a:r>
              <a:rPr lang="ko-KR" altLang="en-US" sz="1400" dirty="0" err="1" smtClean="0"/>
              <a:t>아르메니아어</a:t>
            </a:r>
            <a:r>
              <a:rPr lang="ko-KR" altLang="en-US" sz="1400" dirty="0" smtClean="0"/>
              <a:t> 알파벳을 발명하여 세계문명에 깊은 기여를 했으며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국력이 절정에 달하기도 했지만</a:t>
            </a:r>
            <a:r>
              <a:rPr lang="en-US" altLang="ko-KR" sz="1400" dirty="0" smtClean="0"/>
              <a:t>,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428</a:t>
            </a:r>
            <a:r>
              <a:rPr lang="ko-KR" altLang="en-US" sz="1400" dirty="0" smtClean="0"/>
              <a:t>년 </a:t>
            </a:r>
            <a:r>
              <a:rPr lang="ko-KR" altLang="en-US" sz="1400" dirty="0" err="1" smtClean="0"/>
              <a:t>아르카키드</a:t>
            </a:r>
            <a:r>
              <a:rPr lang="ko-KR" altLang="en-US" sz="1400" dirty="0" smtClean="0"/>
              <a:t> 왕조 몰락 후부터 페르시아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아랍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비잔틴</a:t>
            </a:r>
            <a:r>
              <a:rPr lang="en-US" altLang="ko-KR" sz="1400" dirty="0" smtClean="0"/>
              <a:t>, </a:t>
            </a:r>
            <a:r>
              <a:rPr lang="ko-KR" altLang="en-US" sz="1400" dirty="0" err="1" smtClean="0"/>
              <a:t>오스만투르크</a:t>
            </a:r>
            <a:r>
              <a:rPr lang="ko-KR" altLang="en-US" sz="1400" dirty="0" smtClean="0"/>
              <a:t> 등 어려 제국의 지배하에 놓임</a:t>
            </a:r>
            <a:endParaRPr lang="en-US" altLang="ko-KR" sz="1400" dirty="0" smtClean="0"/>
          </a:p>
          <a:p>
            <a:endParaRPr lang="ko-KR" altLang="en-US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brightnessContrast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3" y="1700808"/>
            <a:ext cx="4890583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856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ttoman empire에 대한 이미지 결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3" y="764704"/>
            <a:ext cx="914400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562074"/>
          </a:xfrm>
        </p:spPr>
        <p:txBody>
          <a:bodyPr>
            <a:noAutofit/>
          </a:bodyPr>
          <a:lstStyle/>
          <a:p>
            <a:r>
              <a:rPr lang="en-US" altLang="ko-KR" sz="2400" b="1" dirty="0" smtClean="0"/>
              <a:t>16-17 </a:t>
            </a:r>
            <a:r>
              <a:rPr lang="ko-KR" altLang="en-US" sz="2400" b="1" dirty="0" smtClean="0"/>
              <a:t>세기의 오스만제국</a:t>
            </a:r>
            <a:endParaRPr lang="ko-KR" altLang="en-US" sz="2400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2924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400" b="1" dirty="0"/>
              <a:t> 19-20</a:t>
            </a:r>
            <a:r>
              <a:rPr lang="ko-KR" altLang="en-US" sz="2400" b="1" dirty="0"/>
              <a:t>세기 초의 오스만제국</a:t>
            </a:r>
            <a:endParaRPr lang="ko-KR" altLang="en-US" sz="2400" dirty="0"/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altLang="ko-KR" sz="3500" b="1" dirty="0" smtClean="0"/>
              <a:t>    </a:t>
            </a:r>
          </a:p>
          <a:p>
            <a:pPr marL="0" indent="0">
              <a:buNone/>
            </a:pPr>
            <a:r>
              <a:rPr lang="en-US" altLang="ko-KR" sz="5600" b="1" dirty="0" smtClean="0"/>
              <a:t>·   </a:t>
            </a:r>
            <a:r>
              <a:rPr lang="ko-KR" altLang="en-US" sz="5600" b="1" dirty="0" smtClean="0"/>
              <a:t>서유럽국가들의 침략 및 세력확장으로 </a:t>
            </a:r>
            <a:r>
              <a:rPr lang="ko-KR" altLang="en-US" sz="5600" b="1" dirty="0"/>
              <a:t>오스만 제국에 </a:t>
            </a:r>
            <a:r>
              <a:rPr lang="ko-KR" altLang="en-US" sz="5600" b="1" dirty="0" smtClean="0"/>
              <a:t>영향력 행사</a:t>
            </a:r>
            <a:endParaRPr lang="en-US" altLang="ko-KR" sz="5600" b="1" dirty="0" smtClean="0"/>
          </a:p>
          <a:p>
            <a:pPr marL="0" indent="0">
              <a:buNone/>
            </a:pPr>
            <a:endParaRPr lang="en-US" altLang="ko-KR" sz="5600" dirty="0" smtClean="0"/>
          </a:p>
          <a:p>
            <a:pPr marL="0" indent="0">
              <a:buNone/>
            </a:pPr>
            <a:r>
              <a:rPr lang="en-US" altLang="ko-KR" sz="5600" dirty="0"/>
              <a:t> </a:t>
            </a:r>
            <a:r>
              <a:rPr lang="en-US" altLang="ko-KR" sz="5600" dirty="0" smtClean="0"/>
              <a:t>    : 1877-78</a:t>
            </a:r>
            <a:r>
              <a:rPr lang="ko-KR" altLang="en-US" sz="5600" dirty="0" smtClean="0"/>
              <a:t>의</a:t>
            </a:r>
            <a:r>
              <a:rPr lang="en-US" altLang="ko-KR" sz="5600" dirty="0" smtClean="0"/>
              <a:t> </a:t>
            </a:r>
            <a:r>
              <a:rPr lang="ko-KR" altLang="en-US" sz="5600" dirty="0" smtClean="0"/>
              <a:t>러시아</a:t>
            </a:r>
            <a:r>
              <a:rPr lang="en-US" altLang="ko-KR" sz="5600" dirty="0" smtClean="0"/>
              <a:t>-</a:t>
            </a:r>
            <a:r>
              <a:rPr lang="ko-KR" altLang="en-US" sz="5600" dirty="0" err="1" smtClean="0"/>
              <a:t>투르크</a:t>
            </a:r>
            <a:r>
              <a:rPr lang="ko-KR" altLang="en-US" sz="5600" dirty="0" smtClean="0"/>
              <a:t> 전쟁과 </a:t>
            </a:r>
            <a:r>
              <a:rPr lang="ko-KR" altLang="en-US" sz="5600" dirty="0" err="1" smtClean="0"/>
              <a:t>산스테파노</a:t>
            </a:r>
            <a:r>
              <a:rPr lang="ko-KR" altLang="en-US" sz="5600" dirty="0" smtClean="0"/>
              <a:t> 조약 체결</a:t>
            </a:r>
            <a:r>
              <a:rPr lang="en-US" altLang="ko-KR" sz="5600" dirty="0" smtClean="0"/>
              <a:t>, </a:t>
            </a:r>
            <a:r>
              <a:rPr lang="ko-KR" altLang="en-US" sz="5600" dirty="0" smtClean="0"/>
              <a:t>아르메니아개혁 조항 부가</a:t>
            </a:r>
            <a:endParaRPr lang="en-US" altLang="ko-KR" sz="5600" dirty="0" smtClean="0"/>
          </a:p>
          <a:p>
            <a:pPr marL="0" indent="0">
              <a:buNone/>
            </a:pPr>
            <a:r>
              <a:rPr lang="en-US" altLang="ko-KR" sz="5600" dirty="0"/>
              <a:t> </a:t>
            </a:r>
            <a:r>
              <a:rPr lang="en-US" altLang="ko-KR" sz="5600" dirty="0" smtClean="0"/>
              <a:t>    : 1878 </a:t>
            </a:r>
            <a:r>
              <a:rPr lang="ko-KR" altLang="en-US" sz="5600" dirty="0" smtClean="0"/>
              <a:t>베를린 조약</a:t>
            </a:r>
            <a:endParaRPr lang="en-US" altLang="ko-KR" sz="5600" dirty="0"/>
          </a:p>
          <a:p>
            <a:pPr marL="0" indent="0">
              <a:buNone/>
            </a:pPr>
            <a:endParaRPr lang="en-US" altLang="ko-KR" sz="5600" b="1" dirty="0" smtClean="0"/>
          </a:p>
          <a:p>
            <a:pPr marL="0" indent="0">
              <a:buNone/>
            </a:pPr>
            <a:r>
              <a:rPr lang="en-US" altLang="ko-KR" sz="5600" b="1" dirty="0" smtClean="0"/>
              <a:t>·   </a:t>
            </a:r>
            <a:r>
              <a:rPr lang="ko-KR" altLang="en-US" sz="5600" b="1" dirty="0"/>
              <a:t>근대사상의 발현에 따라 제국 내 </a:t>
            </a:r>
            <a:r>
              <a:rPr lang="ko-KR" altLang="en-US" sz="5600" b="1" dirty="0" err="1" smtClean="0"/>
              <a:t>비무슬림에게</a:t>
            </a:r>
            <a:r>
              <a:rPr lang="ko-KR" altLang="en-US" sz="5600" b="1" dirty="0" smtClean="0"/>
              <a:t> 자유사상과 </a:t>
            </a:r>
            <a:r>
              <a:rPr lang="ko-KR" altLang="en-US" sz="5600" b="1" dirty="0"/>
              <a:t>민족의식 </a:t>
            </a:r>
            <a:r>
              <a:rPr lang="ko-KR" altLang="en-US" sz="5600" b="1" dirty="0" smtClean="0"/>
              <a:t>고취</a:t>
            </a:r>
            <a:r>
              <a:rPr lang="en-US" altLang="ko-KR" sz="5600" b="1" dirty="0"/>
              <a:t>, </a:t>
            </a:r>
            <a:r>
              <a:rPr lang="ko-KR" altLang="en-US" sz="5600" b="1" dirty="0"/>
              <a:t>해방운동 전개</a:t>
            </a:r>
            <a:endParaRPr lang="en-US" altLang="ko-KR" sz="5600" b="1" dirty="0"/>
          </a:p>
          <a:p>
            <a:pPr marL="0" indent="0">
              <a:buNone/>
            </a:pPr>
            <a:endParaRPr lang="en-US" altLang="ko-KR" sz="5600" b="1" dirty="0" smtClean="0"/>
          </a:p>
          <a:p>
            <a:pPr marL="0" indent="0">
              <a:buNone/>
            </a:pPr>
            <a:r>
              <a:rPr lang="en-US" altLang="ko-KR" sz="5600" b="1" dirty="0"/>
              <a:t>·   </a:t>
            </a:r>
            <a:r>
              <a:rPr lang="ko-KR" altLang="en-US" sz="5600" b="1" dirty="0"/>
              <a:t>영토의 상실로 인한 정치적 경제적 압박과 민족적 긴장 강화와 개혁</a:t>
            </a:r>
            <a:r>
              <a:rPr lang="en-US" altLang="ko-KR" sz="5600" b="1" dirty="0"/>
              <a:t>(</a:t>
            </a:r>
            <a:r>
              <a:rPr lang="ko-KR" altLang="en-US" sz="5600" b="1" dirty="0" err="1"/>
              <a:t>탄지마트</a:t>
            </a:r>
            <a:r>
              <a:rPr lang="en-US" altLang="ko-KR" sz="5600" b="1" dirty="0"/>
              <a:t>)</a:t>
            </a:r>
            <a:r>
              <a:rPr lang="ko-KR" altLang="en-US" sz="5600" b="1" dirty="0"/>
              <a:t>의 실패</a:t>
            </a:r>
            <a:endParaRPr lang="en-US" altLang="ko-KR" sz="5600" b="1" dirty="0"/>
          </a:p>
          <a:p>
            <a:pPr marL="0" indent="0">
              <a:buNone/>
            </a:pPr>
            <a:endParaRPr lang="en-US" altLang="ko-KR" sz="5600" b="1" dirty="0" smtClean="0"/>
          </a:p>
          <a:p>
            <a:pPr marL="0" indent="0">
              <a:buNone/>
            </a:pPr>
            <a:endParaRPr lang="en-US" altLang="ko-KR" sz="5600" dirty="0" smtClean="0"/>
          </a:p>
          <a:p>
            <a:pPr marL="0" indent="0">
              <a:buNone/>
            </a:pPr>
            <a:r>
              <a:rPr lang="en-US" altLang="ko-KR" sz="5600" b="1" dirty="0" smtClean="0"/>
              <a:t>·   1876 </a:t>
            </a:r>
            <a:r>
              <a:rPr lang="en-US" altLang="ko-KR" sz="5600" b="1" dirty="0"/>
              <a:t>‘</a:t>
            </a:r>
            <a:r>
              <a:rPr lang="ko-KR" altLang="en-US" sz="5600" b="1" dirty="0"/>
              <a:t>피의 황제</a:t>
            </a:r>
            <a:r>
              <a:rPr lang="en-US" altLang="ko-KR" sz="5600" b="1" dirty="0"/>
              <a:t>’</a:t>
            </a:r>
            <a:r>
              <a:rPr lang="ko-KR" altLang="en-US" sz="5600" b="1" dirty="0"/>
              <a:t> </a:t>
            </a:r>
            <a:r>
              <a:rPr lang="ko-KR" altLang="en-US" sz="5600" b="1" dirty="0" err="1"/>
              <a:t>압둘</a:t>
            </a:r>
            <a:r>
              <a:rPr lang="ko-KR" altLang="en-US" sz="5600" b="1" dirty="0"/>
              <a:t> </a:t>
            </a:r>
            <a:r>
              <a:rPr lang="ko-KR" altLang="en-US" sz="5600" b="1" dirty="0" err="1"/>
              <a:t>하미드</a:t>
            </a:r>
            <a:r>
              <a:rPr lang="ko-KR" altLang="en-US" sz="5600" b="1" dirty="0"/>
              <a:t> </a:t>
            </a:r>
            <a:r>
              <a:rPr lang="en-US" altLang="ko-KR" sz="5600" b="1" dirty="0"/>
              <a:t>2</a:t>
            </a:r>
            <a:r>
              <a:rPr lang="ko-KR" altLang="en-US" sz="5600" b="1" dirty="0"/>
              <a:t>세</a:t>
            </a:r>
            <a:r>
              <a:rPr lang="en-US" altLang="ko-KR" sz="5600" b="1" dirty="0"/>
              <a:t> (</a:t>
            </a:r>
            <a:r>
              <a:rPr lang="en-US" altLang="ko-KR" sz="5600" b="1" dirty="0" smtClean="0"/>
              <a:t>1876 – 1908)</a:t>
            </a:r>
            <a:r>
              <a:rPr lang="ko-KR" altLang="en-US" sz="5600" b="1" dirty="0" smtClean="0"/>
              <a:t>의 무자비한 철권</a:t>
            </a:r>
            <a:r>
              <a:rPr lang="en-US" altLang="ko-KR" sz="5600" b="1" dirty="0" smtClean="0"/>
              <a:t> </a:t>
            </a:r>
            <a:r>
              <a:rPr lang="ko-KR" altLang="en-US" sz="5600" b="1" dirty="0" smtClean="0"/>
              <a:t>통치 </a:t>
            </a:r>
            <a:endParaRPr lang="en-US" altLang="ko-KR" sz="5600" b="1" dirty="0" smtClean="0"/>
          </a:p>
          <a:p>
            <a:pPr marL="0" indent="0">
              <a:buNone/>
            </a:pPr>
            <a:r>
              <a:rPr lang="en-US" altLang="ko-KR" sz="5600" b="1" dirty="0"/>
              <a:t> </a:t>
            </a:r>
            <a:r>
              <a:rPr lang="en-US" altLang="ko-KR" sz="5600" b="1" dirty="0" smtClean="0"/>
              <a:t>   </a:t>
            </a:r>
          </a:p>
          <a:p>
            <a:pPr marL="0" indent="0">
              <a:buNone/>
            </a:pPr>
            <a:r>
              <a:rPr lang="en-US" altLang="ko-KR" sz="5600" dirty="0"/>
              <a:t> </a:t>
            </a:r>
            <a:r>
              <a:rPr lang="en-US" altLang="ko-KR" sz="5600" dirty="0" smtClean="0"/>
              <a:t>  : </a:t>
            </a:r>
            <a:r>
              <a:rPr lang="ko-KR" altLang="en-US" sz="5600" dirty="0" smtClean="0"/>
              <a:t>살인과 대량살상을 제국이 당면한 문제의 최고해법으로 </a:t>
            </a:r>
            <a:r>
              <a:rPr lang="ko-KR" altLang="en-US" sz="5600" dirty="0"/>
              <a:t>보고 오스만의 정치 </a:t>
            </a:r>
            <a:r>
              <a:rPr lang="en-US" altLang="ko-KR" sz="5600" dirty="0"/>
              <a:t>‘</a:t>
            </a:r>
            <a:r>
              <a:rPr lang="ko-KR" altLang="en-US" sz="5600" dirty="0"/>
              <a:t>문화</a:t>
            </a:r>
            <a:r>
              <a:rPr lang="en-US" altLang="ko-KR" sz="5600" dirty="0"/>
              <a:t>’</a:t>
            </a:r>
            <a:r>
              <a:rPr lang="ko-KR" altLang="en-US" sz="5600" dirty="0"/>
              <a:t>로 </a:t>
            </a:r>
            <a:r>
              <a:rPr lang="ko-KR" altLang="en-US" sz="5600" dirty="0" smtClean="0"/>
              <a:t>자리매김</a:t>
            </a:r>
            <a:r>
              <a:rPr lang="en-US" altLang="ko-KR" sz="5600" dirty="0" smtClean="0"/>
              <a:t> </a:t>
            </a:r>
          </a:p>
          <a:p>
            <a:pPr marL="0" indent="0">
              <a:buNone/>
            </a:pPr>
            <a:r>
              <a:rPr lang="en-US" altLang="ko-KR" sz="5600" dirty="0"/>
              <a:t> </a:t>
            </a:r>
            <a:r>
              <a:rPr lang="en-US" altLang="ko-KR" sz="5600" dirty="0" smtClean="0"/>
              <a:t>  : 1891</a:t>
            </a:r>
            <a:r>
              <a:rPr lang="ko-KR" altLang="en-US" sz="5600" dirty="0" smtClean="0"/>
              <a:t> 베를린 위원회 직후 </a:t>
            </a:r>
            <a:r>
              <a:rPr lang="en-US" altLang="ko-KR" sz="5600" dirty="0" smtClean="0"/>
              <a:t>‘</a:t>
            </a:r>
            <a:r>
              <a:rPr lang="ko-KR" altLang="en-US" sz="5600" dirty="0" err="1" smtClean="0"/>
              <a:t>하미디에</a:t>
            </a:r>
            <a:r>
              <a:rPr lang="en-US" altLang="ko-KR" sz="5600" dirty="0" smtClean="0"/>
              <a:t>’ </a:t>
            </a:r>
            <a:r>
              <a:rPr lang="ko-KR" altLang="en-US" sz="5600" dirty="0" smtClean="0"/>
              <a:t>구성 </a:t>
            </a:r>
            <a:endParaRPr lang="en-US" altLang="ko-KR" sz="5600" dirty="0" smtClean="0"/>
          </a:p>
          <a:p>
            <a:pPr marL="0" indent="0">
              <a:buNone/>
            </a:pPr>
            <a:endParaRPr lang="en-US" altLang="ko-KR" sz="5600" dirty="0"/>
          </a:p>
          <a:p>
            <a:pPr marL="0" indent="0">
              <a:buNone/>
            </a:pPr>
            <a:r>
              <a:rPr lang="en-US" altLang="ko-KR" sz="5600" b="1" dirty="0"/>
              <a:t>·   30</a:t>
            </a:r>
            <a:r>
              <a:rPr lang="ko-KR" altLang="en-US" sz="5600" b="1" dirty="0"/>
              <a:t>여 건의 </a:t>
            </a:r>
            <a:r>
              <a:rPr lang="ko-KR" altLang="en-US" sz="5600" b="1" dirty="0" err="1"/>
              <a:t>비투르크</a:t>
            </a:r>
            <a:r>
              <a:rPr lang="ko-KR" altLang="en-US" sz="5600" b="1" dirty="0"/>
              <a:t> 족에 대한 학살과 고문</a:t>
            </a:r>
            <a:r>
              <a:rPr lang="en-US" altLang="ko-KR" sz="5600" b="1" dirty="0"/>
              <a:t>, </a:t>
            </a:r>
            <a:r>
              <a:rPr lang="ko-KR" altLang="en-US" sz="5600" b="1" dirty="0"/>
              <a:t>존엄의 훼손</a:t>
            </a:r>
            <a:endParaRPr lang="en-US" altLang="ko-KR" sz="5600" b="1" dirty="0"/>
          </a:p>
          <a:p>
            <a:pPr marL="0" indent="0">
              <a:buNone/>
            </a:pPr>
            <a:r>
              <a:rPr lang="en-US" altLang="ko-KR" sz="5600" b="1" dirty="0"/>
              <a:t>   </a:t>
            </a:r>
          </a:p>
          <a:p>
            <a:pPr marL="0" indent="0">
              <a:buNone/>
            </a:pPr>
            <a:r>
              <a:rPr lang="en-US" altLang="ko-KR" sz="5600" dirty="0"/>
              <a:t>   </a:t>
            </a:r>
            <a:r>
              <a:rPr lang="ko-KR" altLang="en-US" sz="5600" dirty="0"/>
              <a:t> </a:t>
            </a:r>
            <a:r>
              <a:rPr lang="en-US" altLang="ko-KR" sz="5600" dirty="0"/>
              <a:t>: </a:t>
            </a:r>
            <a:r>
              <a:rPr lang="ko-KR" altLang="en-US" sz="5600" dirty="0"/>
              <a:t>그리스 대학살</a:t>
            </a:r>
            <a:r>
              <a:rPr lang="en-US" altLang="ko-KR" sz="5600" dirty="0"/>
              <a:t>, </a:t>
            </a:r>
            <a:r>
              <a:rPr lang="ko-KR" altLang="en-US" sz="5600" dirty="0"/>
              <a:t>아랍인들의 충돌</a:t>
            </a:r>
            <a:r>
              <a:rPr lang="en-US" altLang="ko-KR" sz="5600" dirty="0"/>
              <a:t>, </a:t>
            </a:r>
            <a:r>
              <a:rPr lang="ko-KR" altLang="en-US" sz="5600" b="1" dirty="0" smtClean="0"/>
              <a:t>아르메니아인 </a:t>
            </a:r>
            <a:r>
              <a:rPr lang="ko-KR" altLang="en-US" sz="5600" b="1" dirty="0"/>
              <a:t>살상 및 학살</a:t>
            </a:r>
            <a:r>
              <a:rPr lang="en-US" altLang="ko-KR" sz="5600" dirty="0"/>
              <a:t>, </a:t>
            </a:r>
            <a:r>
              <a:rPr lang="ko-KR" altLang="en-US" sz="5600" dirty="0"/>
              <a:t>발칸민족들의 대학살</a:t>
            </a:r>
            <a:endParaRPr lang="en-US" altLang="ko-KR" sz="5600" dirty="0"/>
          </a:p>
          <a:p>
            <a:pPr marL="0" indent="0">
              <a:buNone/>
            </a:pPr>
            <a:r>
              <a:rPr lang="en-US" altLang="ko-KR" sz="5600" dirty="0"/>
              <a:t>    -&gt; </a:t>
            </a:r>
            <a:r>
              <a:rPr lang="ko-KR" altLang="en-US" sz="5600" dirty="0"/>
              <a:t>아랍문제</a:t>
            </a:r>
            <a:r>
              <a:rPr lang="en-US" altLang="ko-KR" sz="5600" dirty="0"/>
              <a:t>, </a:t>
            </a:r>
            <a:r>
              <a:rPr lang="ko-KR" altLang="en-US" sz="5600" dirty="0"/>
              <a:t>그리스 문제</a:t>
            </a:r>
            <a:r>
              <a:rPr lang="en-US" altLang="ko-KR" sz="5600" dirty="0"/>
              <a:t>, </a:t>
            </a:r>
            <a:r>
              <a:rPr lang="ko-KR" altLang="en-US" sz="5600" dirty="0"/>
              <a:t>아시리아 문제</a:t>
            </a:r>
            <a:r>
              <a:rPr lang="en-US" altLang="ko-KR" sz="5600" dirty="0"/>
              <a:t>, </a:t>
            </a:r>
            <a:r>
              <a:rPr lang="ko-KR" altLang="en-US" sz="5600" dirty="0"/>
              <a:t>루마니아 문제</a:t>
            </a:r>
            <a:r>
              <a:rPr lang="en-US" altLang="ko-KR" sz="5600" dirty="0"/>
              <a:t>, </a:t>
            </a:r>
            <a:r>
              <a:rPr lang="ko-KR" altLang="en-US" sz="5600" dirty="0">
                <a:solidFill>
                  <a:schemeClr val="accent2">
                    <a:lumMod val="75000"/>
                  </a:schemeClr>
                </a:solidFill>
              </a:rPr>
              <a:t>아르메니아 문제 </a:t>
            </a:r>
            <a:r>
              <a:rPr lang="ko-KR" altLang="en-US" sz="5600" dirty="0"/>
              <a:t>등의 대두</a:t>
            </a:r>
            <a:endParaRPr lang="en-US" altLang="ko-KR" sz="5600" dirty="0"/>
          </a:p>
          <a:p>
            <a:pPr marL="0" indent="0">
              <a:buNone/>
            </a:pPr>
            <a:endParaRPr lang="en-US" altLang="ko-KR" sz="5600" dirty="0" smtClean="0"/>
          </a:p>
          <a:p>
            <a:pPr marL="0" indent="0">
              <a:buNone/>
            </a:pPr>
            <a:r>
              <a:rPr lang="en-US" altLang="ko-KR" sz="5600" b="1" dirty="0" smtClean="0"/>
              <a:t>·   1908 </a:t>
            </a:r>
            <a:r>
              <a:rPr lang="ko-KR" altLang="en-US" sz="5600" b="1" dirty="0" err="1" smtClean="0"/>
              <a:t>청년투르크</a:t>
            </a:r>
            <a:r>
              <a:rPr lang="ko-KR" altLang="en-US" sz="5600" b="1" dirty="0" smtClean="0"/>
              <a:t> 당의 </a:t>
            </a:r>
            <a:r>
              <a:rPr lang="ko-KR" altLang="en-US" sz="5600" b="1" dirty="0"/>
              <a:t>쿠데타와 오스만 제국의 </a:t>
            </a:r>
            <a:r>
              <a:rPr lang="ko-KR" altLang="en-US" sz="5600" b="1" dirty="0" smtClean="0"/>
              <a:t>입헌군주제로 </a:t>
            </a:r>
            <a:r>
              <a:rPr lang="ko-KR" altLang="en-US" sz="5600" b="1" dirty="0"/>
              <a:t>복귀 </a:t>
            </a:r>
            <a:endParaRPr lang="en-US" altLang="ko-KR" sz="5600" b="1" dirty="0"/>
          </a:p>
          <a:p>
            <a:pPr marL="0" indent="0">
              <a:buNone/>
            </a:pPr>
            <a:endParaRPr lang="en-US" altLang="ko-KR" sz="5600" b="1" dirty="0" smtClean="0"/>
          </a:p>
          <a:p>
            <a:pPr marL="0" indent="0">
              <a:buNone/>
            </a:pPr>
            <a:r>
              <a:rPr lang="en-US" altLang="ko-KR" sz="5600" b="1" dirty="0" smtClean="0"/>
              <a:t>·   1914</a:t>
            </a:r>
            <a:r>
              <a:rPr lang="en-US" altLang="ko-KR" sz="5600" b="1" dirty="0"/>
              <a:t>. 8. </a:t>
            </a:r>
            <a:r>
              <a:rPr lang="ko-KR" altLang="en-US" sz="5600" b="1" dirty="0" smtClean="0"/>
              <a:t>오스만제국의 </a:t>
            </a:r>
            <a:r>
              <a:rPr lang="en-US" altLang="ko-KR" sz="5600" b="1" dirty="0"/>
              <a:t>1</a:t>
            </a:r>
            <a:r>
              <a:rPr lang="ko-KR" altLang="en-US" sz="5600" b="1" dirty="0" smtClean="0"/>
              <a:t>차 세계대전 </a:t>
            </a:r>
            <a:r>
              <a:rPr lang="ko-KR" altLang="en-US" sz="5600" b="1" dirty="0"/>
              <a:t>참전</a:t>
            </a:r>
            <a:endParaRPr lang="en-US" altLang="ko-KR" sz="5600" b="1" dirty="0"/>
          </a:p>
          <a:p>
            <a:pPr marL="0" indent="0">
              <a:buNone/>
            </a:pPr>
            <a:r>
              <a:rPr lang="en-US" altLang="ko-KR" sz="5600" b="1" dirty="0"/>
              <a:t> </a:t>
            </a:r>
          </a:p>
          <a:p>
            <a:pPr marL="0" indent="0">
              <a:buNone/>
            </a:pPr>
            <a:endParaRPr lang="en-US" altLang="ko-KR" sz="4800" dirty="0"/>
          </a:p>
          <a:p>
            <a:pPr marL="0" indent="0">
              <a:buNone/>
            </a:pPr>
            <a:endParaRPr lang="en-US" altLang="ko-KR" sz="4800" dirty="0"/>
          </a:p>
          <a:p>
            <a:pPr marL="0" indent="0">
              <a:buNone/>
            </a:pPr>
            <a:endParaRPr lang="en-US" altLang="ko-KR" sz="2900" dirty="0"/>
          </a:p>
          <a:p>
            <a:pPr marL="0" indent="0">
              <a:buNone/>
            </a:pPr>
            <a:endParaRPr lang="en-US" altLang="ko-KR" sz="2900" dirty="0"/>
          </a:p>
          <a:p>
            <a:pPr marL="0" indent="0">
              <a:buNone/>
            </a:pPr>
            <a:r>
              <a:rPr lang="en-US" altLang="ko-KR" sz="2900" dirty="0" smtClean="0"/>
              <a:t>&gt;</a:t>
            </a:r>
            <a:r>
              <a:rPr lang="ko-KR" altLang="en-US" sz="2900" dirty="0" smtClean="0"/>
              <a:t>      </a:t>
            </a:r>
            <a:endParaRPr lang="en-US" altLang="ko-KR" sz="2900" dirty="0" smtClean="0"/>
          </a:p>
        </p:txBody>
      </p:sp>
    </p:spTree>
    <p:extLst>
      <p:ext uri="{BB962C8B-B14F-4D97-AF65-F5344CB8AC3E}">
        <p14:creationId xmlns:p14="http://schemas.microsoft.com/office/powerpoint/2010/main" val="146539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346050"/>
          </a:xfrm>
        </p:spPr>
        <p:txBody>
          <a:bodyPr>
            <a:noAutofit/>
          </a:bodyPr>
          <a:lstStyle/>
          <a:p>
            <a:r>
              <a:rPr lang="ko-KR" altLang="en-US" sz="2400" b="1" dirty="0"/>
              <a:t>아르메니아 문제</a:t>
            </a:r>
            <a:br>
              <a:rPr lang="ko-KR" altLang="en-US" sz="2400" b="1" dirty="0"/>
            </a:br>
            <a:endParaRPr lang="ko-KR" altLang="en-US" sz="2400" b="1" dirty="0"/>
          </a:p>
        </p:txBody>
      </p:sp>
      <p:sp>
        <p:nvSpPr>
          <p:cNvPr id="6" name="내용 개체 틀 5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832648"/>
          </a:xfrm>
        </p:spPr>
        <p:txBody>
          <a:bodyPr>
            <a:normAutofit fontScale="92500" lnSpcReduction="20000"/>
          </a:bodyPr>
          <a:lstStyle/>
          <a:p>
            <a:pPr fontAlgn="base">
              <a:buAutoNum type="arabicPeriod"/>
            </a:pPr>
            <a:r>
              <a:rPr lang="en-US" altLang="ko-KR" sz="1700" b="1" dirty="0" smtClean="0"/>
              <a:t>17</a:t>
            </a:r>
            <a:r>
              <a:rPr lang="ko-KR" altLang="en-US" sz="1700" b="1" dirty="0"/>
              <a:t>세기 </a:t>
            </a:r>
            <a:r>
              <a:rPr lang="en-US" altLang="ko-KR" sz="1700" b="1" dirty="0" smtClean="0"/>
              <a:t>– 1878 </a:t>
            </a:r>
            <a:r>
              <a:rPr lang="ko-KR" altLang="en-US" sz="1700" b="1" dirty="0" smtClean="0"/>
              <a:t>베를린 의회 기간</a:t>
            </a:r>
            <a:endParaRPr lang="en-US" altLang="ko-KR" sz="1700" b="1" dirty="0" smtClean="0"/>
          </a:p>
          <a:p>
            <a:pPr fontAlgn="base">
              <a:buAutoNum type="arabicPeriod"/>
            </a:pPr>
            <a:endParaRPr lang="ko-KR" altLang="en-US" sz="1700" b="1" dirty="0"/>
          </a:p>
          <a:p>
            <a:pPr fontAlgn="base"/>
            <a:r>
              <a:rPr lang="ko-KR" altLang="en-US" sz="1500" b="1" dirty="0" err="1" smtClean="0"/>
              <a:t>아르메니아땅을</a:t>
            </a:r>
            <a:r>
              <a:rPr lang="ko-KR" altLang="en-US" sz="1500" b="1" dirty="0" smtClean="0"/>
              <a:t> 아르메니아인의 지배에 둘 것</a:t>
            </a:r>
            <a:r>
              <a:rPr lang="en-US" altLang="ko-KR" sz="1500" b="1" dirty="0" smtClean="0"/>
              <a:t>. </a:t>
            </a:r>
            <a:r>
              <a:rPr lang="ko-KR" altLang="en-US" sz="1500" b="1" dirty="0" err="1" smtClean="0"/>
              <a:t>투르크</a:t>
            </a:r>
            <a:r>
              <a:rPr lang="en-US" altLang="ko-KR" sz="1500" b="1" dirty="0" smtClean="0"/>
              <a:t>· </a:t>
            </a:r>
            <a:r>
              <a:rPr lang="ko-KR" altLang="en-US" sz="1500" b="1" dirty="0" err="1" smtClean="0"/>
              <a:t>쿠르드</a:t>
            </a:r>
            <a:r>
              <a:rPr lang="en-US" altLang="ko-KR" sz="1500" b="1" dirty="0" smtClean="0"/>
              <a:t>· </a:t>
            </a:r>
            <a:r>
              <a:rPr lang="ko-KR" altLang="en-US" sz="1500" b="1" dirty="0" err="1" smtClean="0"/>
              <a:t>시르카시스인이</a:t>
            </a:r>
            <a:r>
              <a:rPr lang="ko-KR" altLang="en-US" sz="1500" b="1" dirty="0" smtClean="0"/>
              <a:t> 점령하도록 </a:t>
            </a:r>
            <a:r>
              <a:rPr lang="ko-KR" altLang="en-US" sz="1500" b="1" dirty="0"/>
              <a:t>허용하지 말 </a:t>
            </a:r>
            <a:r>
              <a:rPr lang="ko-KR" altLang="en-US" sz="1500" b="1" dirty="0" smtClean="0"/>
              <a:t>것</a:t>
            </a:r>
            <a:endParaRPr lang="ko-KR" altLang="en-US" sz="1500" b="1" dirty="0"/>
          </a:p>
          <a:p>
            <a:pPr lvl="0" fontAlgn="base"/>
            <a:r>
              <a:rPr lang="ko-KR" altLang="en-US" sz="1500" b="1" dirty="0" smtClean="0"/>
              <a:t>아르메니아에서 아르메니아인의 인종적</a:t>
            </a:r>
            <a:r>
              <a:rPr lang="en-US" altLang="ko-KR" sz="1500" b="1" dirty="0" smtClean="0"/>
              <a:t>, </a:t>
            </a:r>
            <a:r>
              <a:rPr lang="ko-KR" altLang="en-US" sz="1500" b="1" dirty="0" smtClean="0"/>
              <a:t>민족적</a:t>
            </a:r>
            <a:r>
              <a:rPr lang="en-US" altLang="ko-KR" sz="1500" b="1" dirty="0"/>
              <a:t> </a:t>
            </a:r>
            <a:r>
              <a:rPr lang="ko-KR" altLang="en-US" sz="1500" b="1" dirty="0" smtClean="0"/>
              <a:t>특성을 간직할 것이며</a:t>
            </a:r>
            <a:r>
              <a:rPr lang="en-US" altLang="ko-KR" sz="1500" b="1" dirty="0" smtClean="0"/>
              <a:t>, </a:t>
            </a:r>
            <a:r>
              <a:rPr lang="ko-KR" altLang="en-US" sz="1500" b="1" dirty="0" smtClean="0"/>
              <a:t>동화시키려는 모든 시도에 항거</a:t>
            </a:r>
            <a:endParaRPr lang="en-US" altLang="ko-KR" sz="1500" b="1" dirty="0" smtClean="0"/>
          </a:p>
          <a:p>
            <a:pPr lvl="0" fontAlgn="base"/>
            <a:r>
              <a:rPr lang="ko-KR" altLang="en-US" sz="1500" b="1" dirty="0" smtClean="0"/>
              <a:t>최소한의 </a:t>
            </a:r>
            <a:r>
              <a:rPr lang="ko-KR" altLang="en-US" sz="1500" b="1" dirty="0"/>
              <a:t>기본권을 보장할 것</a:t>
            </a:r>
            <a:r>
              <a:rPr lang="en-US" altLang="ko-KR" sz="1500" b="1" dirty="0"/>
              <a:t>(</a:t>
            </a:r>
            <a:r>
              <a:rPr lang="ko-KR" altLang="en-US" sz="1500" b="1" dirty="0" smtClean="0"/>
              <a:t>재산권</a:t>
            </a:r>
            <a:r>
              <a:rPr lang="en-US" altLang="ko-KR" sz="1500" b="1" dirty="0" smtClean="0"/>
              <a:t>, </a:t>
            </a:r>
            <a:r>
              <a:rPr lang="ko-KR" altLang="en-US" sz="1500" b="1" dirty="0"/>
              <a:t>인간적 </a:t>
            </a:r>
            <a:r>
              <a:rPr lang="ko-KR" altLang="en-US" sz="1500" b="1" dirty="0" smtClean="0"/>
              <a:t>민족적</a:t>
            </a:r>
            <a:r>
              <a:rPr lang="en-US" altLang="ko-KR" sz="1500" b="1" dirty="0" smtClean="0"/>
              <a:t> </a:t>
            </a:r>
            <a:r>
              <a:rPr lang="ko-KR" altLang="en-US" sz="1500" b="1" dirty="0" smtClean="0"/>
              <a:t>전통과 관습 유지 </a:t>
            </a:r>
            <a:r>
              <a:rPr lang="ko-KR" altLang="en-US" sz="1500" b="1" dirty="0"/>
              <a:t>등</a:t>
            </a:r>
            <a:r>
              <a:rPr lang="en-US" altLang="ko-KR" sz="1500" b="1" dirty="0" smtClean="0"/>
              <a:t>)</a:t>
            </a:r>
          </a:p>
          <a:p>
            <a:pPr lvl="0" fontAlgn="base"/>
            <a:endParaRPr lang="ko-KR" altLang="en-US" sz="1700" dirty="0"/>
          </a:p>
          <a:p>
            <a:pPr marL="0" indent="0" fontAlgn="base">
              <a:buNone/>
            </a:pPr>
            <a:endParaRPr lang="en-US" altLang="ko-KR" sz="1700" b="1" dirty="0" smtClean="0"/>
          </a:p>
          <a:p>
            <a:pPr marL="0" indent="0" fontAlgn="base">
              <a:buNone/>
            </a:pPr>
            <a:r>
              <a:rPr lang="en-US" altLang="ko-KR" sz="1700" b="1" dirty="0" smtClean="0"/>
              <a:t>2. 1878 </a:t>
            </a:r>
            <a:r>
              <a:rPr lang="ko-KR" altLang="en-US" sz="1700" b="1" dirty="0" smtClean="0"/>
              <a:t>베를린 </a:t>
            </a:r>
            <a:r>
              <a:rPr lang="ko-KR" altLang="en-US" sz="1700" b="1" dirty="0"/>
              <a:t>의회와 </a:t>
            </a:r>
            <a:r>
              <a:rPr lang="en-US" altLang="ko-KR" sz="1700" b="1" dirty="0"/>
              <a:t>1</a:t>
            </a:r>
            <a:r>
              <a:rPr lang="ko-KR" altLang="en-US" sz="1700" b="1" dirty="0" smtClean="0"/>
              <a:t>차 세계대전 사이</a:t>
            </a:r>
            <a:endParaRPr lang="en-US" altLang="ko-KR" sz="1700" b="1" dirty="0" smtClean="0"/>
          </a:p>
          <a:p>
            <a:pPr fontAlgn="base"/>
            <a:endParaRPr lang="ko-KR" altLang="en-US" sz="1700" dirty="0"/>
          </a:p>
          <a:p>
            <a:pPr fontAlgn="base"/>
            <a:r>
              <a:rPr lang="ko-KR" altLang="en-US" sz="1500" b="1" dirty="0" smtClean="0"/>
              <a:t> </a:t>
            </a:r>
            <a:r>
              <a:rPr lang="ko-KR" altLang="en-US" sz="1500" b="1" dirty="0" err="1" smtClean="0"/>
              <a:t>산스테파노조약</a:t>
            </a:r>
            <a:r>
              <a:rPr lang="en-US" altLang="ko-KR" sz="1500" b="1" dirty="0" smtClean="0"/>
              <a:t>(1878. 3.) : </a:t>
            </a:r>
            <a:r>
              <a:rPr lang="ko-KR" altLang="en-US" sz="1500" b="1" dirty="0" smtClean="0"/>
              <a:t>러시아</a:t>
            </a:r>
            <a:r>
              <a:rPr lang="en-US" altLang="ko-KR" sz="1500" b="1" dirty="0" smtClean="0"/>
              <a:t>-</a:t>
            </a:r>
            <a:r>
              <a:rPr lang="ko-KR" altLang="en-US" sz="1500" b="1" dirty="0" err="1" smtClean="0"/>
              <a:t>투르크</a:t>
            </a:r>
            <a:r>
              <a:rPr lang="ko-KR" altLang="en-US" sz="1500" b="1" dirty="0" smtClean="0"/>
              <a:t> 전쟁 패배 후 러시아군이 </a:t>
            </a:r>
            <a:r>
              <a:rPr lang="en-US" altLang="ko-KR" sz="1500" b="1" dirty="0" smtClean="0"/>
              <a:t>6</a:t>
            </a:r>
            <a:r>
              <a:rPr lang="ko-KR" altLang="en-US" sz="1500" b="1" dirty="0" smtClean="0"/>
              <a:t>개월간 아르메니아에 주둔하며 개혁실행</a:t>
            </a:r>
            <a:endParaRPr lang="en-US" altLang="ko-KR" sz="1500" b="1" dirty="0" smtClean="0"/>
          </a:p>
          <a:p>
            <a:pPr fontAlgn="base"/>
            <a:r>
              <a:rPr lang="ko-KR" altLang="en-US" sz="1500" b="1" dirty="0" smtClean="0"/>
              <a:t>베를린조약</a:t>
            </a:r>
            <a:r>
              <a:rPr lang="en-US" altLang="ko-KR" sz="1500" b="1" dirty="0" smtClean="0"/>
              <a:t>(1989. 6.) </a:t>
            </a:r>
            <a:r>
              <a:rPr lang="ko-KR" altLang="en-US" sz="1500" b="1" dirty="0" smtClean="0"/>
              <a:t>러시아의 영향력 확대를 두려워한 서구열강이 </a:t>
            </a:r>
            <a:r>
              <a:rPr lang="ko-KR" altLang="en-US" sz="1500" b="1" dirty="0" err="1" smtClean="0"/>
              <a:t>산스테파노</a:t>
            </a:r>
            <a:r>
              <a:rPr lang="ko-KR" altLang="en-US" sz="1500" b="1" dirty="0" smtClean="0"/>
              <a:t> 조약을 개정</a:t>
            </a:r>
            <a:endParaRPr lang="en-US" altLang="ko-KR" sz="1500" b="1" dirty="0" smtClean="0"/>
          </a:p>
          <a:p>
            <a:pPr marL="0" indent="0" fontAlgn="base">
              <a:buNone/>
            </a:pPr>
            <a:r>
              <a:rPr lang="en-US" altLang="ko-KR" sz="1500" b="1" dirty="0" smtClean="0"/>
              <a:t>    -&gt;  </a:t>
            </a:r>
            <a:r>
              <a:rPr lang="ko-KR" altLang="en-US" sz="1500" b="1" dirty="0"/>
              <a:t>실행메커니즘의 근본적인 </a:t>
            </a:r>
            <a:r>
              <a:rPr lang="ko-KR" altLang="en-US" sz="1500" b="1" dirty="0" smtClean="0"/>
              <a:t>문제</a:t>
            </a:r>
            <a:r>
              <a:rPr lang="en-US" altLang="ko-KR" sz="1500" b="1" dirty="0" smtClean="0"/>
              <a:t> </a:t>
            </a:r>
          </a:p>
          <a:p>
            <a:pPr fontAlgn="base"/>
            <a:r>
              <a:rPr lang="ko-KR" altLang="en-US" sz="1500" b="1" dirty="0" err="1" smtClean="0"/>
              <a:t>압둘</a:t>
            </a:r>
            <a:r>
              <a:rPr lang="ko-KR" altLang="en-US" sz="1500" b="1" dirty="0" smtClean="0"/>
              <a:t> </a:t>
            </a:r>
            <a:r>
              <a:rPr lang="ko-KR" altLang="en-US" sz="1500" b="1" dirty="0" err="1" smtClean="0"/>
              <a:t>하미드</a:t>
            </a:r>
            <a:r>
              <a:rPr lang="ko-KR" altLang="en-US" sz="1500" b="1" dirty="0" smtClean="0"/>
              <a:t> </a:t>
            </a:r>
            <a:r>
              <a:rPr lang="en-US" altLang="ko-KR" sz="1500" b="1" dirty="0" smtClean="0"/>
              <a:t>2</a:t>
            </a:r>
            <a:r>
              <a:rPr lang="ko-KR" altLang="en-US" sz="1500" b="1" dirty="0" smtClean="0"/>
              <a:t>세의 위선적 외교정책</a:t>
            </a:r>
            <a:r>
              <a:rPr lang="en-US" altLang="ko-KR" sz="1500" b="1" dirty="0" smtClean="0"/>
              <a:t>, </a:t>
            </a:r>
            <a:r>
              <a:rPr lang="ko-KR" altLang="en-US" sz="1500" b="1" dirty="0" err="1" smtClean="0"/>
              <a:t>하미디에</a:t>
            </a:r>
            <a:r>
              <a:rPr lang="ko-KR" altLang="en-US" sz="1500" b="1" dirty="0" smtClean="0"/>
              <a:t> 신설 및 대량학살</a:t>
            </a:r>
            <a:endParaRPr lang="ko-KR" altLang="en-US" sz="1500" b="1" dirty="0"/>
          </a:p>
          <a:p>
            <a:pPr fontAlgn="base"/>
            <a:r>
              <a:rPr lang="ko-KR" altLang="en-US" sz="1500" b="1" dirty="0" err="1" smtClean="0"/>
              <a:t>하미디에</a:t>
            </a:r>
            <a:r>
              <a:rPr lang="ko-KR" altLang="en-US" sz="1500" b="1" dirty="0" smtClean="0"/>
              <a:t> 학살에 따라 유럽국가들의 분노와 진상조사위원회 구성이 뒤따름</a:t>
            </a:r>
            <a:r>
              <a:rPr lang="en-US" altLang="ko-KR" sz="1500" b="1" dirty="0" smtClean="0"/>
              <a:t>  </a:t>
            </a:r>
          </a:p>
          <a:p>
            <a:pPr fontAlgn="base"/>
            <a:r>
              <a:rPr lang="en-US" altLang="ko-KR" sz="1500" b="1" dirty="0" smtClean="0"/>
              <a:t>1908 </a:t>
            </a:r>
            <a:r>
              <a:rPr lang="ko-KR" altLang="en-US" sz="1500" b="1" dirty="0" err="1"/>
              <a:t>청년투르크의</a:t>
            </a:r>
            <a:r>
              <a:rPr lang="ko-KR" altLang="en-US" sz="1500" b="1" dirty="0"/>
              <a:t> 쿠데타와 오스만 제국의 </a:t>
            </a:r>
            <a:r>
              <a:rPr lang="ko-KR" altLang="en-US" sz="1500" b="1" dirty="0" smtClean="0"/>
              <a:t>입헌군주제로 </a:t>
            </a:r>
            <a:r>
              <a:rPr lang="ko-KR" altLang="en-US" sz="1500" b="1" dirty="0"/>
              <a:t>복귀 </a:t>
            </a:r>
            <a:endParaRPr lang="en-US" altLang="ko-KR" sz="1500" b="1" dirty="0" smtClean="0"/>
          </a:p>
          <a:p>
            <a:pPr fontAlgn="base"/>
            <a:r>
              <a:rPr lang="ko-KR" altLang="en-US" sz="1500" b="1" dirty="0"/>
              <a:t>지방분권모델이 제안되고 승인되었으나 </a:t>
            </a:r>
            <a:r>
              <a:rPr lang="en-US" altLang="ko-KR" sz="1500" b="1" dirty="0"/>
              <a:t>1</a:t>
            </a:r>
            <a:r>
              <a:rPr lang="ko-KR" altLang="en-US" sz="1500" b="1" dirty="0"/>
              <a:t>차 세계대전의 발발로 무산</a:t>
            </a:r>
            <a:endParaRPr lang="en-US" altLang="ko-KR" sz="1500" b="1" dirty="0"/>
          </a:p>
          <a:p>
            <a:pPr fontAlgn="base"/>
            <a:endParaRPr lang="en-US" altLang="ko-KR" sz="1500" b="1" dirty="0"/>
          </a:p>
          <a:p>
            <a:pPr fontAlgn="base"/>
            <a:endParaRPr lang="en-US" altLang="ko-KR" sz="1500" b="1" dirty="0" smtClean="0"/>
          </a:p>
          <a:p>
            <a:pPr fontAlgn="base"/>
            <a:endParaRPr lang="en-US" altLang="ko-KR" sz="1700" dirty="0"/>
          </a:p>
          <a:p>
            <a:pPr marL="0" indent="0" fontAlgn="base">
              <a:buNone/>
            </a:pPr>
            <a:r>
              <a:rPr lang="en-US" altLang="ko-KR" sz="1700" b="1" dirty="0" smtClean="0"/>
              <a:t>3. </a:t>
            </a:r>
            <a:r>
              <a:rPr lang="ko-KR" altLang="en-US" sz="1700" b="1" dirty="0" smtClean="0"/>
              <a:t>아르메니아 </a:t>
            </a:r>
            <a:r>
              <a:rPr lang="ko-KR" altLang="en-US" sz="1700" b="1" dirty="0" err="1" smtClean="0"/>
              <a:t>제노사이드</a:t>
            </a:r>
            <a:r>
              <a:rPr lang="ko-KR" altLang="en-US" sz="1700" b="1" dirty="0" smtClean="0"/>
              <a:t> 전개</a:t>
            </a:r>
            <a:endParaRPr lang="en-US" altLang="ko-KR" sz="1700" b="1" dirty="0" smtClean="0"/>
          </a:p>
          <a:p>
            <a:pPr marL="0" indent="0" fontAlgn="base">
              <a:buNone/>
            </a:pPr>
            <a:r>
              <a:rPr lang="en-US" altLang="ko-KR" sz="1700" dirty="0"/>
              <a:t> </a:t>
            </a:r>
            <a:r>
              <a:rPr lang="en-US" altLang="ko-KR" sz="1700" dirty="0" smtClean="0"/>
              <a:t>   </a:t>
            </a:r>
          </a:p>
          <a:p>
            <a:pPr marL="0" indent="0" fontAlgn="base">
              <a:buNone/>
            </a:pPr>
            <a:r>
              <a:rPr lang="en-US" altLang="ko-KR" sz="1700" b="1" dirty="0"/>
              <a:t> </a:t>
            </a:r>
            <a:r>
              <a:rPr lang="en-US" altLang="ko-KR" sz="1700" b="1" dirty="0" smtClean="0"/>
              <a:t> </a:t>
            </a:r>
            <a:r>
              <a:rPr lang="en-US" altLang="ko-KR" sz="1500" b="1" dirty="0" smtClean="0"/>
              <a:t>-&gt; </a:t>
            </a:r>
            <a:r>
              <a:rPr lang="ko-KR" altLang="en-US" sz="1500" b="1" dirty="0"/>
              <a:t>대량살육모델이 </a:t>
            </a:r>
            <a:r>
              <a:rPr lang="ko-KR" altLang="en-US" sz="1500" b="1" dirty="0" smtClean="0"/>
              <a:t>실행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888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200" b="1" dirty="0" smtClean="0"/>
              <a:t>아 </a:t>
            </a:r>
            <a:r>
              <a:rPr lang="ko-KR" altLang="en-US" sz="3200" b="1" dirty="0" err="1" smtClean="0"/>
              <a:t>르</a:t>
            </a:r>
            <a:r>
              <a:rPr lang="ko-KR" altLang="en-US" sz="3200" b="1" dirty="0" smtClean="0"/>
              <a:t> 메 </a:t>
            </a:r>
            <a:r>
              <a:rPr lang="ko-KR" altLang="en-US" sz="3200" b="1" dirty="0" err="1" smtClean="0"/>
              <a:t>니</a:t>
            </a:r>
            <a:r>
              <a:rPr lang="ko-KR" altLang="en-US" sz="3200" b="1" dirty="0" smtClean="0"/>
              <a:t> 아 학 살 자</a:t>
            </a:r>
            <a:endParaRPr lang="ko-KR" altLang="en-US" sz="3200" b="1" dirty="0"/>
          </a:p>
        </p:txBody>
      </p:sp>
      <p:pic>
        <p:nvPicPr>
          <p:cNvPr id="7" name="내용 개체 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772816"/>
            <a:ext cx="6656832" cy="4157472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22" y="1988840"/>
            <a:ext cx="1979652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00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400" b="1" dirty="0" smtClean="0"/>
              <a:t>아르메니아 </a:t>
            </a:r>
            <a:r>
              <a:rPr lang="ko-KR" altLang="en-US" sz="2400" b="1" dirty="0" err="1" smtClean="0"/>
              <a:t>제노사이드</a:t>
            </a:r>
            <a:r>
              <a:rPr lang="ko-KR" altLang="en-US" sz="2400" b="1" dirty="0" smtClean="0"/>
              <a:t> </a:t>
            </a:r>
            <a:r>
              <a:rPr lang="en-US" altLang="ko-KR" sz="2400" b="1" dirty="0" smtClean="0"/>
              <a:t>8</a:t>
            </a:r>
            <a:r>
              <a:rPr lang="ko-KR" altLang="en-US" sz="2400" b="1" dirty="0" smtClean="0"/>
              <a:t>단계</a:t>
            </a:r>
            <a:endParaRPr lang="ko-KR" altLang="en-US" sz="2400" b="1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" y="1635093"/>
            <a:ext cx="7711440" cy="4456176"/>
          </a:xfrm>
        </p:spPr>
      </p:pic>
    </p:spTree>
    <p:extLst>
      <p:ext uri="{BB962C8B-B14F-4D97-AF65-F5344CB8AC3E}">
        <p14:creationId xmlns:p14="http://schemas.microsoft.com/office/powerpoint/2010/main" val="310691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2128</TotalTime>
  <Words>1745</Words>
  <Application>Microsoft Office PowerPoint</Application>
  <PresentationFormat>화면 슬라이드 쇼(4:3)</PresentationFormat>
  <Paragraphs>280</Paragraphs>
  <Slides>34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34</vt:i4>
      </vt:variant>
    </vt:vector>
  </HeadingPairs>
  <TitlesOfParts>
    <vt:vector size="35" baseType="lpstr">
      <vt:lpstr>Office 테마</vt:lpstr>
      <vt:lpstr>PowerPoint 프레젠테이션</vt:lpstr>
      <vt:lpstr>짓밟힌 아르메니아 </vt:lpstr>
      <vt:lpstr>PowerPoint 프레젠테이션</vt:lpstr>
      <vt:lpstr>아르메니아</vt:lpstr>
      <vt:lpstr>16-17 세기의 오스만제국</vt:lpstr>
      <vt:lpstr> 19-20세기 초의 오스만제국</vt:lpstr>
      <vt:lpstr>아르메니아 문제 </vt:lpstr>
      <vt:lpstr>아 르 메 니 아 학 살 자</vt:lpstr>
      <vt:lpstr>아르메니아 제노사이드 8단계</vt:lpstr>
      <vt:lpstr>아르메니아 제노사이드 개관</vt:lpstr>
      <vt:lpstr>            </vt:lpstr>
      <vt:lpstr>PowerPoint 프레젠테이션</vt:lpstr>
      <vt:lpstr>학  살</vt:lpstr>
      <vt:lpstr>강 제 추 방</vt:lpstr>
      <vt:lpstr>질병</vt:lpstr>
      <vt:lpstr>난  민</vt:lpstr>
      <vt:lpstr>기  아</vt:lpstr>
      <vt:lpstr>고  아</vt:lpstr>
      <vt:lpstr>생 존 자 들</vt:lpstr>
      <vt:lpstr>문 화 파 괴</vt:lpstr>
      <vt:lpstr>PowerPoint 프레젠테이션</vt:lpstr>
      <vt:lpstr>오로라(아샬라이즈) 마르디 가니안  Aurara(Arshaluys) Mardiganian  1901. 1. 12  ~ 1994. 2. 6. </vt:lpstr>
      <vt:lpstr>아샬라이즈가 겪은 제노사이드</vt:lpstr>
      <vt:lpstr>추방의 행렬에서 </vt:lpstr>
      <vt:lpstr>PowerPoint 프레젠테이션</vt:lpstr>
      <vt:lpstr>아르메니아 제노사이드에서 살아남은  여성</vt:lpstr>
      <vt:lpstr>PowerPoint 프레젠테이션</vt:lpstr>
      <vt:lpstr>PowerPoint 프레젠테이션</vt:lpstr>
      <vt:lpstr>여성과 제노사이드 - 구조적 폭력, 강요된 침묵 </vt:lpstr>
      <vt:lpstr>PowerPoint 프레젠테이션</vt:lpstr>
      <vt:lpstr>PowerPoint 프레젠테이션</vt:lpstr>
      <vt:lpstr>아르메니아 제노사이드에 대한 국제 인식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하늘과별과</dc:creator>
  <cp:lastModifiedBy>user</cp:lastModifiedBy>
  <cp:revision>145</cp:revision>
  <cp:lastPrinted>2017-04-23T17:58:48Z</cp:lastPrinted>
  <dcterms:created xsi:type="dcterms:W3CDTF">2017-04-16T01:48:33Z</dcterms:created>
  <dcterms:modified xsi:type="dcterms:W3CDTF">2017-04-24T01:42:32Z</dcterms:modified>
</cp:coreProperties>
</file>