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82" r:id="rId4"/>
    <p:sldId id="286" r:id="rId5"/>
    <p:sldId id="283" r:id="rId6"/>
    <p:sldId id="294" r:id="rId7"/>
    <p:sldId id="284" r:id="rId8"/>
    <p:sldId id="285" r:id="rId9"/>
    <p:sldId id="287" r:id="rId10"/>
    <p:sldId id="288" r:id="rId11"/>
    <p:sldId id="289" r:id="rId12"/>
    <p:sldId id="290" r:id="rId13"/>
    <p:sldId id="272" r:id="rId14"/>
    <p:sldId id="274" r:id="rId15"/>
    <p:sldId id="291" r:id="rId16"/>
    <p:sldId id="292" r:id="rId17"/>
    <p:sldId id="275" r:id="rId18"/>
    <p:sldId id="276" r:id="rId19"/>
    <p:sldId id="277" r:id="rId20"/>
    <p:sldId id="278" r:id="rId21"/>
    <p:sldId id="279" r:id="rId22"/>
    <p:sldId id="280" r:id="rId23"/>
    <p:sldId id="303" r:id="rId24"/>
    <p:sldId id="304" r:id="rId25"/>
    <p:sldId id="296" r:id="rId26"/>
    <p:sldId id="295" r:id="rId27"/>
    <p:sldId id="297" r:id="rId28"/>
    <p:sldId id="298" r:id="rId29"/>
    <p:sldId id="299" r:id="rId30"/>
    <p:sldId id="302" r:id="rId31"/>
    <p:sldId id="300" r:id="rId32"/>
    <p:sldId id="301" r:id="rId33"/>
    <p:sldId id="281" r:id="rId3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E6B2D-8DEF-4482-A9C3-3C629A3F8745}" type="datetimeFigureOut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67C85-28AA-4041-9546-C7D9B0F424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C3810-0626-484D-881C-DB982AFC5D8D}" type="datetimeFigureOut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D7650-8395-4A83-93A5-F8BB64483AB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F6B4-D45E-469E-B143-5DA924362D2A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366A-6A67-4DD2-88B4-CB195DCD1F2C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E4620-E3ED-42B3-A46E-225A523D78B4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F60A3-D48F-4DD7-8EB6-23D4C6EEF76F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2C18-9113-4208-BC36-AD23074624FE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7B94D-0FD6-47D2-96D0-24A25ABB0F2D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39A4-E63C-42BD-99F6-F7D524A872F2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A5296-21D9-454D-8598-341BFBF957EA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AC339-3FC9-43AE-B58D-A0A6B589B7F7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05D0-4F86-4B44-AA14-2E77CD0B186A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0D99D-BEAA-424A-8C77-F4C32804BCD2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A987-F3A7-46FB-889E-9AF956EB59A5}" type="datetime1">
              <a:rPr lang="ko-KR" altLang="en-US" smtClean="0"/>
              <a:pPr/>
              <a:t>2017-06-05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E63E9-9B43-40E6-B3B8-02B8504A4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1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14480" y="2143116"/>
            <a:ext cx="6500858" cy="642942"/>
          </a:xfrm>
        </p:spPr>
        <p:txBody>
          <a:bodyPr>
            <a:noAutofit/>
          </a:bodyPr>
          <a:lstStyle/>
          <a:p>
            <a:pPr algn="l"/>
            <a:r>
              <a:rPr lang="ko-KR" altLang="en-US" sz="4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한국전쟁과 민간인학살</a:t>
            </a:r>
            <a:endParaRPr lang="ko-KR" altLang="en-US" sz="4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57488" y="3214686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신명조" pitchFamily="18" charset="-127"/>
                <a:ea typeface="HY신명조" pitchFamily="18" charset="-127"/>
              </a:rPr>
              <a:t>파주</a:t>
            </a:r>
            <a:r>
              <a:rPr lang="en-US" altLang="ko-KR" sz="24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2400" dirty="0" smtClean="0">
                <a:latin typeface="HY신명조" pitchFamily="18" charset="-127"/>
                <a:ea typeface="HY신명조" pitchFamily="18" charset="-127"/>
              </a:rPr>
              <a:t>고양 지역을 중심으로</a:t>
            </a:r>
            <a:endParaRPr lang="en-US" altLang="ko-KR" sz="2400" dirty="0" smtClean="0">
              <a:latin typeface="HY신명조" pitchFamily="18" charset="-127"/>
              <a:ea typeface="HY신명조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0312" y="5157192"/>
            <a:ext cx="126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kern="1600" spc="120" dirty="0" smtClean="0">
                <a:latin typeface="HY신명조" pitchFamily="18" charset="-127"/>
                <a:ea typeface="HY신명조" pitchFamily="18" charset="-127"/>
              </a:rPr>
              <a:t>신기철</a:t>
            </a:r>
            <a:endParaRPr lang="ko-KR" altLang="en-US" kern="1600" spc="120" dirty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7" name="그림 6" descr="1_12_삐삐선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429132"/>
            <a:ext cx="4429156" cy="170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전쟁의 시작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, 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기습일까 유도일까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10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1" name="그림 10" descr="00_10쪽_상황도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4834532" cy="36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4128" y="1844824"/>
            <a:ext cx="32775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휴가 등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전력 약화 조치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국지전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넘어 전면전 징후 인식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미군의 후퇴 후 포위 섬멸 전략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25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전략적 후퇴의 시작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   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이승만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사단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계인주 중령 등 대구까지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전투병력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5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천명으로 감소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– 3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전쟁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파주와 고양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, 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그리고 전쟁 확대의 비밀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1844824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전쟁 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사단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사단장 백선엽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의 강화 김포 방어 포기 전략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17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연대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연대장 백인엽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의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전투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서울 포위와 인민군의 공격 중지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영등포 전선을 붕괴시킨 전차는 어디서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인민군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사단에게 포로가 되었던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사단 장교들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8" name="그림 7" descr="02_1사단후퇴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489" y="1412776"/>
            <a:ext cx="3317463" cy="4476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이승만 정부에게 국민이란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?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52120" y="17528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가장 먼저 도망가는 대통령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이승만이 살아야 나라가 산다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군 후퇴 작전의 방해 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그대로 있으라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호남으로 가라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군경가족들을 먼저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한강인도교를 건널 수 없었던 국민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9" name="그림 8" descr="2_02_부교로 한강을 건너는 피난민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5158421" cy="3906970"/>
          </a:xfrm>
          <a:prstGeom prst="rect">
            <a:avLst/>
          </a:prstGeom>
        </p:spPr>
      </p:pic>
      <p:pic>
        <p:nvPicPr>
          <p:cNvPr id="10" name="그림 9" descr="3_02_72쪽(사진대장 임인식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420888"/>
            <a:ext cx="2957513" cy="2081769"/>
          </a:xfrm>
          <a:prstGeom prst="rect">
            <a:avLst/>
          </a:prstGeom>
        </p:spPr>
      </p:pic>
      <p:pic>
        <p:nvPicPr>
          <p:cNvPr id="11" name="그림 10" descr="3_03_경인철교(다시쓰는현대사_220쪽)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527360"/>
            <a:ext cx="2621428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한강인도교 폭파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9552" y="1428736"/>
            <a:ext cx="29289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28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 새벽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시 반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조기 폭파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폭발은 했나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폭발 위치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희생자는 누구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?</a:t>
            </a: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0" name="그림 9" descr="3_01_한강위령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929066"/>
            <a:ext cx="2574321" cy="1924836"/>
          </a:xfrm>
          <a:prstGeom prst="rect">
            <a:avLst/>
          </a:prstGeom>
        </p:spPr>
      </p:pic>
      <p:pic>
        <p:nvPicPr>
          <p:cNvPr id="12" name="그림 11" descr="3_06_내가(백선엽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32656"/>
            <a:ext cx="4536504" cy="6214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전쟁은 곧 학살의 시작</a:t>
            </a:r>
            <a:r>
              <a:rPr lang="en-US" altLang="ko-KR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반정부 인사 </a:t>
            </a:r>
            <a:r>
              <a:rPr lang="ko-KR" altLang="en-US" sz="2000" dirty="0" err="1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예비검속</a:t>
            </a:r>
            <a:endParaRPr lang="ko-KR" altLang="en-US" sz="20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868144" y="2708920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25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 오후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시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30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분 전국 요시찰인 단속 및 전국 형무소 경비의 건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같은 날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&lt;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비상사태하 범죄처벌에 관한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특별조치령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&gt;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공포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. 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28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일자 관보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0" name="그림 9" descr="7_01_관보(19500625)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947066"/>
            <a:ext cx="5261042" cy="3786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04_대전골령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007911" cy="464347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전쟁은 곧 학살의 시작</a:t>
            </a:r>
            <a:r>
              <a:rPr lang="en-US" altLang="ko-KR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형무소 정치범</a:t>
            </a:r>
            <a:endParaRPr lang="ko-KR" altLang="en-US" sz="20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858016" y="5715016"/>
            <a:ext cx="22859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대전 공주 진주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경산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0" name="그림 9" descr="3_01_형무소사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928802"/>
            <a:ext cx="2744854" cy="1677841"/>
          </a:xfrm>
          <a:prstGeom prst="rect">
            <a:avLst/>
          </a:prstGeom>
        </p:spPr>
      </p:pic>
      <p:pic>
        <p:nvPicPr>
          <p:cNvPr id="11" name="그림 10" descr="3_02_진주문산읍상문리274유해매장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2500" y="4349081"/>
            <a:ext cx="3099764" cy="1508811"/>
          </a:xfrm>
          <a:prstGeom prst="rect">
            <a:avLst/>
          </a:prstGeom>
        </p:spPr>
      </p:pic>
      <p:pic>
        <p:nvPicPr>
          <p:cNvPr id="12" name="그림 11" descr="3_03_경산코발트_1_수직2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07" y="4143380"/>
            <a:ext cx="2428893" cy="1687079"/>
          </a:xfrm>
          <a:prstGeom prst="rect">
            <a:avLst/>
          </a:prstGeom>
        </p:spPr>
      </p:pic>
      <p:pic>
        <p:nvPicPr>
          <p:cNvPr id="9" name="그림 8" descr="2_08_공주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414" y="0"/>
            <a:ext cx="2777586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전쟁은 곧 학살의 시작</a:t>
            </a:r>
            <a:r>
              <a:rPr lang="en-US" altLang="ko-KR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반정부 인사 </a:t>
            </a:r>
            <a:r>
              <a:rPr lang="ko-KR" altLang="en-US" sz="2000" dirty="0" err="1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예비검속</a:t>
            </a:r>
            <a:endParaRPr lang="ko-KR" altLang="en-US" sz="20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86314" y="1643050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여주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보은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15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통영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거제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8" name="그림 17" descr="4_07_여주낙원주택골짜기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571612"/>
            <a:ext cx="2571767" cy="1928826"/>
          </a:xfrm>
          <a:prstGeom prst="rect">
            <a:avLst/>
          </a:prstGeom>
        </p:spPr>
      </p:pic>
      <p:pic>
        <p:nvPicPr>
          <p:cNvPr id="19" name="그림 18" descr="4_08_보은길상리미륵뱅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077072"/>
            <a:ext cx="3168120" cy="1785950"/>
          </a:xfrm>
          <a:prstGeom prst="rect">
            <a:avLst/>
          </a:prstGeom>
        </p:spPr>
      </p:pic>
      <p:pic>
        <p:nvPicPr>
          <p:cNvPr id="20" name="그림 19" descr="4_09_통영멸치창고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4000504"/>
            <a:ext cx="2524142" cy="1893107"/>
          </a:xfrm>
          <a:prstGeom prst="rect">
            <a:avLst/>
          </a:prstGeom>
        </p:spPr>
      </p:pic>
      <p:pic>
        <p:nvPicPr>
          <p:cNvPr id="21" name="그림 20" descr="4_10_지심도앞바다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88" y="4000504"/>
            <a:ext cx="2476485" cy="1857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국민보도연맹사건 </a:t>
            </a:r>
            <a:r>
              <a:rPr lang="en-US" altLang="ko-KR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0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전쟁은 정치의 연장</a:t>
            </a:r>
            <a:endParaRPr lang="ko-KR" altLang="en-US" sz="20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14282" y="4643446"/>
            <a:ext cx="37147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(8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사단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사단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사단 등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미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경찰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나주부대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전투가 없는 때 학살이 자행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0" name="그림 9" descr="4_01_10쪽상황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1628800"/>
            <a:ext cx="3094099" cy="2304256"/>
          </a:xfrm>
          <a:prstGeom prst="rect">
            <a:avLst/>
          </a:prstGeom>
        </p:spPr>
      </p:pic>
      <p:pic>
        <p:nvPicPr>
          <p:cNvPr id="12" name="그림 11" descr="4_02_이미지8_8사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700808"/>
            <a:ext cx="1524755" cy="2214578"/>
          </a:xfrm>
          <a:prstGeom prst="rect">
            <a:avLst/>
          </a:prstGeom>
        </p:spPr>
      </p:pic>
      <p:pic>
        <p:nvPicPr>
          <p:cNvPr id="13" name="그림 12" descr="4_03_6사단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1700808"/>
            <a:ext cx="1524755" cy="2214578"/>
          </a:xfrm>
          <a:prstGeom prst="rect">
            <a:avLst/>
          </a:prstGeom>
        </p:spPr>
      </p:pic>
      <p:pic>
        <p:nvPicPr>
          <p:cNvPr id="15" name="그림 14" descr="4_04_수도,2,7사단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1700808"/>
            <a:ext cx="1507167" cy="2189033"/>
          </a:xfrm>
          <a:prstGeom prst="rect">
            <a:avLst/>
          </a:prstGeom>
        </p:spPr>
      </p:pic>
      <p:pic>
        <p:nvPicPr>
          <p:cNvPr id="16" name="그림 15" descr="4_06_미군 등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5817" y="4365104"/>
            <a:ext cx="1494295" cy="2170340"/>
          </a:xfrm>
          <a:prstGeom prst="rect">
            <a:avLst/>
          </a:prstGeom>
        </p:spPr>
      </p:pic>
      <p:pic>
        <p:nvPicPr>
          <p:cNvPr id="17" name="그림 16" descr="4_05_3사단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4365104"/>
            <a:ext cx="142636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수복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, 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또 다른 학살의 시작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143240" y="1643050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17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연대장은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9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16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 인천에 상륙 주장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작전명령서는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1950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9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24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일 인천으로 이동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4" name="그림 13" descr="5_01_북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980757"/>
            <a:ext cx="2214578" cy="3422530"/>
          </a:xfrm>
          <a:prstGeom prst="rect">
            <a:avLst/>
          </a:prstGeom>
        </p:spPr>
      </p:pic>
      <p:pic>
        <p:nvPicPr>
          <p:cNvPr id="19" name="그림 18" descr="5_02_한국전쟁(백선엽_길고긴)_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643182"/>
            <a:ext cx="5145024" cy="2990088"/>
          </a:xfrm>
          <a:prstGeom prst="rect">
            <a:avLst/>
          </a:prstGeom>
        </p:spPr>
      </p:pic>
      <p:pic>
        <p:nvPicPr>
          <p:cNvPr id="9" name="그림 8" descr="7_02_공성면산현리현장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32" y="4929174"/>
            <a:ext cx="257176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인민군 판 국민보도연맹사건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19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00034" y="1285860"/>
            <a:ext cx="4572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인민군 측에 의한 피해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파주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적성면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두포리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전진교 앞 방공호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고양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송포면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덕이리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은장마을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등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미군과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이승만 정부 전국피해조사 실시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86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% 1950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일부터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발생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지역별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차이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.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영남지역은 진주교화소 외에 확인 안됨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.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호남지역은 대부분 수복 후 발생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.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경기지역은 해당지역 외 희생자 다수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국방부 최대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13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명 주장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4" name="그림 13" descr="6_02_떠드렁산학살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4531812"/>
            <a:ext cx="3500430" cy="2326188"/>
          </a:xfrm>
          <a:prstGeom prst="rect">
            <a:avLst/>
          </a:prstGeom>
        </p:spPr>
      </p:pic>
      <p:pic>
        <p:nvPicPr>
          <p:cNvPr id="15" name="그림 14" descr="6_01_떠드렁산학살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4786298"/>
            <a:ext cx="2762270" cy="2071702"/>
          </a:xfrm>
          <a:prstGeom prst="rect">
            <a:avLst/>
          </a:prstGeom>
        </p:spPr>
      </p:pic>
      <p:pic>
        <p:nvPicPr>
          <p:cNvPr id="16" name="그림 15" descr="가평_노루목고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3" y="-24"/>
            <a:ext cx="2857519" cy="2143140"/>
          </a:xfrm>
          <a:prstGeom prst="rect">
            <a:avLst/>
          </a:prstGeom>
        </p:spPr>
      </p:pic>
      <p:pic>
        <p:nvPicPr>
          <p:cNvPr id="17" name="그림 16" descr="지도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64" y="2192365"/>
            <a:ext cx="1761173" cy="2308205"/>
          </a:xfrm>
          <a:prstGeom prst="rect">
            <a:avLst/>
          </a:prstGeom>
        </p:spPr>
      </p:pic>
      <p:pic>
        <p:nvPicPr>
          <p:cNvPr id="18" name="그림 17" descr="07_서천등기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4786322"/>
            <a:ext cx="2360740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들어가면서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643438" y="2804552"/>
            <a:ext cx="428628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전쟁의 금기 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패전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민간인의 죽음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 골육상쟁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증오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적대관계의 본질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0" name="그림 9" descr="10_형무소사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214554"/>
            <a:ext cx="3645408" cy="29565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786" y="5264363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+mj-lt"/>
              </a:rPr>
              <a:t>1951</a:t>
            </a:r>
            <a:r>
              <a:rPr lang="ko-KR" altLang="en-US" sz="1400" dirty="0" smtClean="0">
                <a:latin typeface="+mj-lt"/>
              </a:rPr>
              <a:t>년 </a:t>
            </a:r>
            <a:r>
              <a:rPr lang="en-US" altLang="ko-KR" sz="1400" dirty="0" smtClean="0">
                <a:latin typeface="+mj-lt"/>
              </a:rPr>
              <a:t>4</a:t>
            </a:r>
            <a:r>
              <a:rPr lang="ko-KR" altLang="en-US" sz="1400" dirty="0" smtClean="0">
                <a:latin typeface="+mj-lt"/>
              </a:rPr>
              <a:t>월 대구</a:t>
            </a:r>
            <a:endParaRPr lang="ko-KR" alt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의문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8596" y="1515279"/>
            <a:ext cx="435771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학살 명령 주장을 신뢰할 수 있나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수복 직후 계속되는 피해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수복 국군과 후퇴하는 무장세력의 충돌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수복 후 무정부상태에 의한 피해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4" name="그림 13" descr="6_06_한국전쟁사4, 754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214686"/>
            <a:ext cx="5951826" cy="2714644"/>
          </a:xfrm>
          <a:prstGeom prst="rect">
            <a:avLst/>
          </a:prstGeom>
        </p:spPr>
      </p:pic>
      <p:pic>
        <p:nvPicPr>
          <p:cNvPr id="15" name="그림 14" descr="6_07_미면사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8367" y="142852"/>
            <a:ext cx="3905633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사건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_“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장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”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자 붙은 자 모두 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사형</a:t>
            </a:r>
            <a:endParaRPr lang="ko-KR" altLang="en-US" sz="1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143372" y="1428736"/>
            <a:ext cx="478634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부산에서 수복 준비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“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공산당이라면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부모라도 처단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”(9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미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CIC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와 군검경 합동수사본부 검거 부역자 기준 및 처리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지침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파주 정종석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윤병정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최리한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고양 박일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이종원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최영원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김포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어수갑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이화영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부역자 발생의 원인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전쟁 후 이승만 정부의 첫 대응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한강인도교 폭파의 목적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적 점령지 민간인에 대한 적개심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수복인가 점령인가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부역자 명부의 작성과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연행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어떻게 알고 작성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?)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7_01_관보(19500625)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14620"/>
            <a:ext cx="3301110" cy="2375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학살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고양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86282" y="1428736"/>
            <a:ext cx="335761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금정굴사건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학살과 은폐의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2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단계 과정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  1950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년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10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월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6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~25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일 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200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명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고양경찰서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의용경찰대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태극단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 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행정업무 부역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가족 인척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관계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1" name="그림 10" descr="7_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955" y="1428736"/>
            <a:ext cx="3266665" cy="4572032"/>
          </a:xfrm>
          <a:prstGeom prst="rect">
            <a:avLst/>
          </a:prstGeom>
        </p:spPr>
      </p:pic>
      <p:pic>
        <p:nvPicPr>
          <p:cNvPr id="12" name="그림 11" descr="7_04_발굴유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71876"/>
            <a:ext cx="3483296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학살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희생자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23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0_01_서상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571612"/>
            <a:ext cx="1616591" cy="2214578"/>
          </a:xfrm>
          <a:prstGeom prst="rect">
            <a:avLst/>
          </a:prstGeom>
        </p:spPr>
      </p:pic>
      <p:pic>
        <p:nvPicPr>
          <p:cNvPr id="10" name="그림 9" descr="0_02_이봉린박중원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285860"/>
            <a:ext cx="2286016" cy="2884370"/>
          </a:xfrm>
          <a:prstGeom prst="rect">
            <a:avLst/>
          </a:prstGeom>
        </p:spPr>
      </p:pic>
      <p:pic>
        <p:nvPicPr>
          <p:cNvPr id="13" name="그림 12" descr="0_03_어수갑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3214686"/>
            <a:ext cx="2150517" cy="3195525"/>
          </a:xfrm>
          <a:prstGeom prst="rect">
            <a:avLst/>
          </a:prstGeom>
        </p:spPr>
      </p:pic>
      <p:pic>
        <p:nvPicPr>
          <p:cNvPr id="14" name="그림 13" descr="0_04_서정희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612" y="4000504"/>
            <a:ext cx="1717489" cy="2126710"/>
          </a:xfrm>
          <a:prstGeom prst="rect">
            <a:avLst/>
          </a:prstGeom>
        </p:spPr>
      </p:pic>
      <p:pic>
        <p:nvPicPr>
          <p:cNvPr id="15" name="그림 14" descr="0_05_안형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214290"/>
            <a:ext cx="2004334" cy="2690027"/>
          </a:xfrm>
          <a:prstGeom prst="rect">
            <a:avLst/>
          </a:prstGeom>
        </p:spPr>
      </p:pic>
      <p:pic>
        <p:nvPicPr>
          <p:cNvPr id="16" name="그림 15" descr="0_06_채기동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0562" y="4000504"/>
            <a:ext cx="1542709" cy="2162610"/>
          </a:xfrm>
          <a:prstGeom prst="rect">
            <a:avLst/>
          </a:prstGeom>
        </p:spPr>
      </p:pic>
      <p:pic>
        <p:nvPicPr>
          <p:cNvPr id="17" name="그림 16" descr="0_07_김광제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9124" y="1571174"/>
            <a:ext cx="1500198" cy="2159923"/>
          </a:xfrm>
          <a:prstGeom prst="rect">
            <a:avLst/>
          </a:prstGeom>
        </p:spPr>
      </p:pic>
      <p:pic>
        <p:nvPicPr>
          <p:cNvPr id="18" name="그림 17" descr="0_08_한창석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034" y="4370809"/>
            <a:ext cx="1857388" cy="1701397"/>
          </a:xfrm>
          <a:prstGeom prst="rect">
            <a:avLst/>
          </a:prstGeom>
        </p:spPr>
      </p:pic>
      <p:pic>
        <p:nvPicPr>
          <p:cNvPr id="19" name="그림 18" descr="0_09_안종덕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2462" y="1643050"/>
            <a:ext cx="992612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학살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흔적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24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0_01_서상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429132"/>
            <a:ext cx="785818" cy="1076497"/>
          </a:xfrm>
          <a:prstGeom prst="rect">
            <a:avLst/>
          </a:prstGeom>
        </p:spPr>
      </p:pic>
      <p:pic>
        <p:nvPicPr>
          <p:cNvPr id="20" name="그림 19" descr="SH104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2984"/>
            <a:ext cx="4143372" cy="3107529"/>
          </a:xfrm>
          <a:prstGeom prst="rect">
            <a:avLst/>
          </a:prstGeom>
        </p:spPr>
      </p:pic>
      <p:pic>
        <p:nvPicPr>
          <p:cNvPr id="21" name="그림 20" descr="SH1043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4480" y="4286256"/>
            <a:ext cx="2428892" cy="1821669"/>
          </a:xfrm>
          <a:prstGeom prst="rect">
            <a:avLst/>
          </a:prstGeom>
        </p:spPr>
      </p:pic>
      <p:pic>
        <p:nvPicPr>
          <p:cNvPr id="22" name="그림 21" descr="SH1043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628" y="-1"/>
            <a:ext cx="2000246" cy="2666995"/>
          </a:xfrm>
          <a:prstGeom prst="rect">
            <a:avLst/>
          </a:prstGeom>
        </p:spPr>
      </p:pic>
      <p:pic>
        <p:nvPicPr>
          <p:cNvPr id="23" name="그림 22" descr="SH1043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0997" y="2714620"/>
            <a:ext cx="4953003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학살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고양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929026" y="5214950"/>
            <a:ext cx="4786378" cy="77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화전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현천리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벽제면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성석리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귀일안골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구산리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황마름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한강변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심학산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감나무골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(SBS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전원주택단지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)</a:t>
            </a: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9_4_화전계곡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2476485" cy="1857364"/>
          </a:xfrm>
          <a:prstGeom prst="rect">
            <a:avLst/>
          </a:prstGeom>
        </p:spPr>
      </p:pic>
      <p:pic>
        <p:nvPicPr>
          <p:cNvPr id="10" name="그림 9" descr="9_5_귀일안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643050"/>
            <a:ext cx="2500298" cy="1875224"/>
          </a:xfrm>
          <a:prstGeom prst="rect">
            <a:avLst/>
          </a:prstGeom>
        </p:spPr>
      </p:pic>
      <p:pic>
        <p:nvPicPr>
          <p:cNvPr id="13" name="그림 12" descr="9_6_희생지황마름한강변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1643051"/>
            <a:ext cx="2571768" cy="1928826"/>
          </a:xfrm>
          <a:prstGeom prst="rect">
            <a:avLst/>
          </a:prstGeom>
        </p:spPr>
      </p:pic>
      <p:pic>
        <p:nvPicPr>
          <p:cNvPr id="14" name="그림 13" descr="9_1_심학산_감나무골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786190"/>
            <a:ext cx="295277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부역혐의 학살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파주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26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786182" y="5000636"/>
            <a:ext cx="4357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교하면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산남리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김춘기 할머니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청석지서터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청석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신촌리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강변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9_3_교하산남리김춘기할머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428868"/>
            <a:ext cx="2476517" cy="1857388"/>
          </a:xfrm>
          <a:prstGeom prst="rect">
            <a:avLst/>
          </a:prstGeom>
        </p:spPr>
      </p:pic>
      <p:pic>
        <p:nvPicPr>
          <p:cNvPr id="10" name="그림 9" descr="9_8_청석_청석지서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78" y="2357430"/>
            <a:ext cx="2579683" cy="1934762"/>
          </a:xfrm>
          <a:prstGeom prst="rect">
            <a:avLst/>
          </a:prstGeom>
        </p:spPr>
      </p:pic>
      <p:pic>
        <p:nvPicPr>
          <p:cNvPr id="14" name="그림 13" descr="9_7_청석_신촌리강변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36" y="2357430"/>
            <a:ext cx="2603494" cy="1952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1.4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후퇴 시기 </a:t>
            </a:r>
            <a:r>
              <a:rPr lang="ko-KR" altLang="en-US" sz="2800" dirty="0" err="1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재학살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 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_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서울 경기 인천 집중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28596" y="4884019"/>
            <a:ext cx="85011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남양주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진건면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포천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설운리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진설모루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용인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원삼면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사암리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서울 홍제리 사건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강화 교동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등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국민방위군사건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11" name="그림 10" descr="07_01_남양주진건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68157"/>
            <a:ext cx="2643206" cy="1982405"/>
          </a:xfrm>
          <a:prstGeom prst="rect">
            <a:avLst/>
          </a:prstGeom>
        </p:spPr>
      </p:pic>
      <p:pic>
        <p:nvPicPr>
          <p:cNvPr id="12" name="그림 11" descr="07_02_진설모루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9961" y="2268157"/>
            <a:ext cx="2690799" cy="2018099"/>
          </a:xfrm>
          <a:prstGeom prst="rect">
            <a:avLst/>
          </a:prstGeom>
        </p:spPr>
      </p:pic>
      <p:pic>
        <p:nvPicPr>
          <p:cNvPr id="13" name="그림 12" descr="07_04_원삼면 사암리 안골금광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2268157"/>
            <a:ext cx="2643174" cy="198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11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사단 사건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8" y="5026895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전북 고창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경남 거창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전북 순창</a:t>
            </a:r>
            <a:r>
              <a:rPr lang="en-US" altLang="ko-KR" sz="1600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sz="1600" dirty="0" smtClean="0">
                <a:latin typeface="바탕" pitchFamily="18" charset="-127"/>
                <a:ea typeface="바탕" pitchFamily="18" charset="-127"/>
              </a:rPr>
              <a:t>전남 함평 </a:t>
            </a:r>
            <a:r>
              <a:rPr lang="ko-KR" altLang="en-US" sz="1600" dirty="0" err="1" smtClean="0">
                <a:latin typeface="바탕" pitchFamily="18" charset="-127"/>
                <a:ea typeface="바탕" pitchFamily="18" charset="-127"/>
              </a:rPr>
              <a:t>불갑산</a:t>
            </a:r>
            <a:endParaRPr lang="en-US" altLang="ko-KR" sz="1600" dirty="0" smtClean="0"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09_01_고창공음면위령탑공원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5" y="1643050"/>
            <a:ext cx="2524111" cy="1893083"/>
          </a:xfrm>
          <a:prstGeom prst="rect">
            <a:avLst/>
          </a:prstGeom>
        </p:spPr>
      </p:pic>
      <p:pic>
        <p:nvPicPr>
          <p:cNvPr id="10" name="그림 9" descr="09_03_거창_201009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7052" y="1643050"/>
            <a:ext cx="2476518" cy="1857388"/>
          </a:xfrm>
          <a:prstGeom prst="rect">
            <a:avLst/>
          </a:prstGeom>
        </p:spPr>
      </p:pic>
      <p:pic>
        <p:nvPicPr>
          <p:cNvPr id="14" name="그림 13" descr="09_02_순창쌍치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846" y="3929066"/>
            <a:ext cx="2428860" cy="1821645"/>
          </a:xfrm>
          <a:prstGeom prst="rect">
            <a:avLst/>
          </a:prstGeom>
        </p:spPr>
      </p:pic>
      <p:pic>
        <p:nvPicPr>
          <p:cNvPr id="15" name="그림 14" descr="09_02_함평불갑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0865" y="4000504"/>
            <a:ext cx="2381267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미군폭격 사건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29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5744" y="4572008"/>
            <a:ext cx="3358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1950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7~9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1951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1~2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전선의 이동과 민간인 피해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12" name="그림 11" descr="11_곡계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803" y="1357298"/>
            <a:ext cx="3142817" cy="2356416"/>
          </a:xfrm>
          <a:prstGeom prst="rect">
            <a:avLst/>
          </a:prstGeom>
        </p:spPr>
      </p:pic>
      <p:pic>
        <p:nvPicPr>
          <p:cNvPr id="13" name="그림 12" descr="11_노근리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4040" y="1357298"/>
            <a:ext cx="3412736" cy="2286016"/>
          </a:xfrm>
          <a:prstGeom prst="rect">
            <a:avLst/>
          </a:prstGeom>
        </p:spPr>
      </p:pic>
      <p:pic>
        <p:nvPicPr>
          <p:cNvPr id="16" name="그림 15" descr="11_어시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662" y="3929066"/>
            <a:ext cx="2786082" cy="2088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3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년 전쟁의 결과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한국전쟁인적피해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9144000" cy="2493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4500570"/>
            <a:ext cx="8429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출처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&lt;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한국전쟁사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1&gt;(1977) 39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쪽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&lt;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조선통일신문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&gt;(1970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27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2014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육군 군사연구소는 국군 전사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137,899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부상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450,742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포로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/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실종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32,838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(-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피난민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320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만명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미망인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30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만명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고아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10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만명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1</a:t>
            </a:r>
            <a:r>
              <a:rPr lang="ko-KR" altLang="en-US" sz="2800" dirty="0" err="1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심재판은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 헌법위반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30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786" y="1334990"/>
            <a:ext cx="364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1952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 헌법위원회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“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제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조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본령에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규정한 죄의 심판은 단심으로 하고 지방법원 또는 동지원의 단독판사가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행한다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”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위헌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결정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심만의 사형 확정은 대법원의 판단을 받을 권리를 규정한 헌법을 위반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9" name="그림 8" descr="08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571876"/>
            <a:ext cx="1582480" cy="3143272"/>
          </a:xfrm>
          <a:prstGeom prst="rect">
            <a:avLst/>
          </a:prstGeom>
        </p:spPr>
      </p:pic>
      <p:pic>
        <p:nvPicPr>
          <p:cNvPr id="10" name="그림 9" descr="IMG_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0"/>
            <a:ext cx="3643306" cy="515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진실규명 경과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31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1571612"/>
            <a:ext cx="4000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1960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월혁명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후 영남중심 유족 활동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1992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후 전국 각 유족회 활동 시작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1995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고양 금정굴 유해 발굴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2000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다시 전국화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2005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진실화해위원회 활동 시작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10" name="그림 9" descr="1_05_발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857628"/>
            <a:ext cx="2946816" cy="2038879"/>
          </a:xfrm>
          <a:prstGeom prst="rect">
            <a:avLst/>
          </a:prstGeom>
        </p:spPr>
      </p:pic>
      <p:pic>
        <p:nvPicPr>
          <p:cNvPr id="14" name="그림 13" descr="1_08_탄두(엠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714356"/>
            <a:ext cx="2286016" cy="743597"/>
          </a:xfrm>
          <a:prstGeom prst="rect">
            <a:avLst/>
          </a:prstGeom>
        </p:spPr>
      </p:pic>
      <p:pic>
        <p:nvPicPr>
          <p:cNvPr id="19" name="그림 18" descr="1_12_삐삐선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478" y="500042"/>
            <a:ext cx="2536116" cy="974104"/>
          </a:xfrm>
          <a:prstGeom prst="rect">
            <a:avLst/>
          </a:prstGeom>
        </p:spPr>
      </p:pic>
      <p:pic>
        <p:nvPicPr>
          <p:cNvPr id="20" name="그림 19" descr="1_17_공대위_2000_000_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23519" y="2214692"/>
            <a:ext cx="2244478" cy="1563228"/>
          </a:xfrm>
          <a:prstGeom prst="rect">
            <a:avLst/>
          </a:prstGeom>
        </p:spPr>
      </p:pic>
      <p:pic>
        <p:nvPicPr>
          <p:cNvPr id="21" name="그림 20" descr="1_18_img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2264" y="2214554"/>
            <a:ext cx="2357454" cy="1669801"/>
          </a:xfrm>
          <a:prstGeom prst="rect">
            <a:avLst/>
          </a:prstGeom>
        </p:spPr>
      </p:pic>
      <p:pic>
        <p:nvPicPr>
          <p:cNvPr id="22" name="그림 21" descr="2_1_2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9124" y="4143380"/>
            <a:ext cx="3857652" cy="253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진실규명 경과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32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282" y="1977932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배상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유해안치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평화공원 조성 등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권고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이행하지 않는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이명박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박근혜 정부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새롭게 나타나는 유족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지속적인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진화위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기본법 개정 요구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2017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대통령선거 진실규명 완성 공약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권고 이행 촉구 탄원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9" name="그림 8" descr="7_06_공약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856" y="785794"/>
            <a:ext cx="4824143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마치며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143108" y="2590238"/>
            <a:ext cx="542928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독재 정권 하 전쟁의 참상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재조명</a:t>
            </a:r>
            <a:endParaRPr lang="en-US" altLang="ko-KR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민중운동사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재정립</a:t>
            </a:r>
            <a:endParaRPr lang="en-US" altLang="ko-KR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  -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피해자의 관점</a:t>
            </a:r>
            <a:endParaRPr lang="en-US" altLang="ko-KR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 -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민주주의혁명의 연장</a:t>
            </a: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현대사의 빠진 고리 복구</a:t>
            </a: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전쟁범죄 인정</a:t>
            </a:r>
            <a:r>
              <a:rPr lang="en-US" altLang="ko-KR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dirty="0" smtClean="0">
                <a:latin typeface="HY신명조" pitchFamily="18" charset="-127"/>
                <a:ea typeface="HY신명조" pitchFamily="18" charset="-127"/>
              </a:rPr>
              <a:t>인권의 문제로 재조명</a:t>
            </a:r>
            <a:endParaRPr lang="en-US" altLang="ko-KR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3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년 전쟁의 결과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(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군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)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7158" y="5181913"/>
            <a:ext cx="8429684" cy="404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&lt;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한국전쟁사의 새로운 연구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&gt; 157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쪽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,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육군본부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&lt;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육군발전사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상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)&gt; (1970) 439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쪽 재인용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. </a:t>
            </a:r>
          </a:p>
        </p:txBody>
      </p:sp>
      <p:pic>
        <p:nvPicPr>
          <p:cNvPr id="8" name="그림 7" descr="8_1_1_한국전쟁사의 새로운연구_157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421" y="1785950"/>
            <a:ext cx="8406421" cy="2928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한국전쟁 전후 민간인 피해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8" name="그림 7" descr="한국전쟁전후민간인학살정리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285860"/>
            <a:ext cx="6929486" cy="4760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한국전쟁 전후 민간인 희생자 수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24" y="1643050"/>
            <a:ext cx="7572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&lt;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한국전쟁사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1&gt;(1977) 76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명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&lt;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한국전쟁사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4&gt;(1971)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전쟁 발발 직후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3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개월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106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968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1960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월혁명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후 유족회는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114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만명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1960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국회보고서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8,715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 명단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2010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진실화해위원회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8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천명 조사 결과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만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천명 명단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10" name="그림 9" descr="1_02_한국전쟁사4,760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288" y="3786190"/>
            <a:ext cx="5770413" cy="3071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전선의 이동과 민간인학살 개괄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pic>
        <p:nvPicPr>
          <p:cNvPr id="9" name="그림 8" descr="00_10쪽_상황도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500174"/>
            <a:ext cx="5823872" cy="4337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 전 이미 시작된 국민 공격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2000240"/>
            <a:ext cx="3643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 대구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월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제주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4.3,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여순항쟁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육군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해군의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숙청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예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err="1" smtClean="0">
                <a:latin typeface="바탕" pitchFamily="18" charset="-127"/>
                <a:ea typeface="바탕" pitchFamily="18" charset="-127"/>
              </a:rPr>
              <a:t>전호극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이상규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소령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영호남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제주의 토벌작전 학살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국가보안법 위반 투옥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11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만 명      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국민보도연맹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,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형무소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토벌작전 피살 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10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만 명</a:t>
            </a:r>
            <a:endParaRPr lang="en-US" altLang="ko-KR" dirty="0" smtClean="0">
              <a:latin typeface="바탕" pitchFamily="18" charset="-127"/>
              <a:ea typeface="바탕" pitchFamily="18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 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국가보안법 개악 기도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(1949</a:t>
            </a:r>
            <a:r>
              <a:rPr lang="ko-KR" altLang="en-US" dirty="0" smtClean="0">
                <a:latin typeface="바탕" pitchFamily="18" charset="-127"/>
                <a:ea typeface="바탕" pitchFamily="18" charset="-127"/>
              </a:rPr>
              <a:t>년</a:t>
            </a:r>
            <a:r>
              <a:rPr lang="en-US" altLang="ko-KR" dirty="0" smtClean="0">
                <a:latin typeface="바탕" pitchFamily="18" charset="-127"/>
                <a:ea typeface="바탕" pitchFamily="18" charset="-127"/>
              </a:rPr>
              <a:t>)</a:t>
            </a:r>
          </a:p>
        </p:txBody>
      </p:sp>
      <p:pic>
        <p:nvPicPr>
          <p:cNvPr id="10" name="그림 9" descr="2_01_대한민국 해군 복무기록 병적표에 있는 사진(전술손 제공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4643446"/>
            <a:ext cx="1332296" cy="1714512"/>
          </a:xfrm>
          <a:prstGeom prst="rect">
            <a:avLst/>
          </a:prstGeom>
        </p:spPr>
      </p:pic>
      <p:pic>
        <p:nvPicPr>
          <p:cNvPr id="11" name="그림 10" descr="2_04_이상규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4610843"/>
            <a:ext cx="1225292" cy="1747115"/>
          </a:xfrm>
          <a:prstGeom prst="rect">
            <a:avLst/>
          </a:prstGeom>
        </p:spPr>
      </p:pic>
      <p:pic>
        <p:nvPicPr>
          <p:cNvPr id="12" name="그림 11" descr="2_07_여순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428736"/>
            <a:ext cx="3918992" cy="2943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500066"/>
          </a:xfrm>
        </p:spPr>
        <p:txBody>
          <a:bodyPr>
            <a:noAutofit/>
          </a:bodyPr>
          <a:lstStyle/>
          <a:p>
            <a:pPr algn="l"/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전쟁 전 국민 공격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(</a:t>
            </a:r>
            <a:r>
              <a:rPr lang="ko-KR" altLang="en-US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파주 고양</a:t>
            </a:r>
            <a:r>
              <a:rPr lang="en-US" altLang="ko-KR" sz="2800" dirty="0" smtClean="0">
                <a:solidFill>
                  <a:schemeClr val="tx2"/>
                </a:solidFill>
                <a:latin typeface="a드림고딕5" pitchFamily="18" charset="-127"/>
                <a:ea typeface="a드림고딕5" pitchFamily="18" charset="-127"/>
              </a:rPr>
              <a:t>)</a:t>
            </a:r>
            <a:endParaRPr lang="ko-KR" altLang="en-US" sz="2800" dirty="0">
              <a:solidFill>
                <a:schemeClr val="tx2"/>
              </a:solidFill>
              <a:latin typeface="a드림고딕5" pitchFamily="18" charset="-127"/>
              <a:ea typeface="a드림고딕5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E63E9-9B43-40E6-B3B8-02B8504A408C}" type="slidenum">
              <a:rPr lang="ko-KR" altLang="en-US" smtClean="0"/>
              <a:pPr/>
              <a:t>9</a:t>
            </a:fld>
            <a:endParaRPr lang="ko-KR" altLang="en-US"/>
          </a:p>
        </p:txBody>
      </p:sp>
      <p:pic>
        <p:nvPicPr>
          <p:cNvPr id="7" name="그림 6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240201"/>
            <a:ext cx="2391653" cy="371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82" y="1285860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파주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김종수 등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42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명 체포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(1946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20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endParaRPr lang="en-US" altLang="ko-KR" sz="1600" dirty="0" smtClean="0">
              <a:latin typeface="HY신명조" pitchFamily="18" charset="-127"/>
              <a:ea typeface="HY신명조" pitchFamily="18" charset="-127"/>
            </a:endParaRPr>
          </a:p>
        </p:txBody>
      </p:sp>
      <p:pic>
        <p:nvPicPr>
          <p:cNvPr id="9" name="그림 8" descr="2_01_경향신문194702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932733"/>
            <a:ext cx="3786182" cy="37677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72132" y="5656708"/>
            <a:ext cx="3071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&lt;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경향신문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&gt; 1947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2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18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일</a:t>
            </a:r>
            <a:endParaRPr lang="en-US" altLang="ko-KR" sz="1400" dirty="0" smtClean="0">
              <a:latin typeface="HY신명조" pitchFamily="18" charset="-127"/>
              <a:ea typeface="HY신명조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9190" y="1285860"/>
            <a:ext cx="4000528" cy="404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고양 </a:t>
            </a:r>
            <a:r>
              <a:rPr lang="ko-KR" altLang="en-US" sz="1600" dirty="0" err="1" smtClean="0">
                <a:latin typeface="HY신명조" pitchFamily="18" charset="-127"/>
                <a:ea typeface="HY신명조" pitchFamily="18" charset="-127"/>
              </a:rPr>
              <a:t>원당면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 사건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(1947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2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16</a:t>
            </a:r>
            <a:r>
              <a:rPr lang="ko-KR" altLang="en-US" sz="1600" dirty="0" smtClean="0">
                <a:latin typeface="HY신명조" pitchFamily="18" charset="-127"/>
                <a:ea typeface="HY신명조" pitchFamily="18" charset="-127"/>
              </a:rPr>
              <a:t>일</a:t>
            </a:r>
            <a:r>
              <a:rPr lang="en-US" altLang="ko-KR" sz="1600" dirty="0" smtClean="0">
                <a:latin typeface="HY신명조" pitchFamily="18" charset="-127"/>
                <a:ea typeface="HY신명조" pitchFamily="18" charset="-127"/>
              </a:rPr>
              <a:t>)</a:t>
            </a:r>
          </a:p>
        </p:txBody>
      </p:sp>
      <p:pic>
        <p:nvPicPr>
          <p:cNvPr id="15" name="그림 14" descr="2_02_경향신문19461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4227" y="1855286"/>
            <a:ext cx="1920451" cy="38597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4348" y="5656708"/>
            <a:ext cx="3071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&lt;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경향신문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&gt; 1946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년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12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월 </a:t>
            </a:r>
            <a:r>
              <a:rPr lang="en-US" altLang="ko-KR" sz="1400" dirty="0" smtClean="0">
                <a:latin typeface="HY신명조" pitchFamily="18" charset="-127"/>
                <a:ea typeface="HY신명조" pitchFamily="18" charset="-127"/>
              </a:rPr>
              <a:t>14</a:t>
            </a:r>
            <a:r>
              <a:rPr lang="ko-KR" altLang="en-US" sz="1400" dirty="0" smtClean="0">
                <a:latin typeface="HY신명조" pitchFamily="18" charset="-127"/>
                <a:ea typeface="HY신명조" pitchFamily="18" charset="-127"/>
              </a:rPr>
              <a:t>일</a:t>
            </a:r>
            <a:endParaRPr lang="en-US" altLang="ko-KR" sz="1400" dirty="0" smtClean="0">
              <a:latin typeface="HY신명조" pitchFamily="18" charset="-127"/>
              <a:ea typeface="HY신명조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2815</TotalTime>
  <Words>1135</Words>
  <Application>Microsoft Office PowerPoint</Application>
  <PresentationFormat>화면 슬라이드 쇼(4:3)</PresentationFormat>
  <Paragraphs>175</Paragraphs>
  <Slides>33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34" baseType="lpstr">
      <vt:lpstr>Office 테마</vt:lpstr>
      <vt:lpstr>한국전쟁과 민간인학살</vt:lpstr>
      <vt:lpstr>들어가면서</vt:lpstr>
      <vt:lpstr>3년 전쟁의 결과</vt:lpstr>
      <vt:lpstr>3년 전쟁의 결과(군)</vt:lpstr>
      <vt:lpstr>한국전쟁 전후 민간인 피해</vt:lpstr>
      <vt:lpstr>한국전쟁 전후 민간인 희생자 수</vt:lpstr>
      <vt:lpstr>전선의 이동과 민간인학살 개괄</vt:lpstr>
      <vt:lpstr>전쟁 전 이미 시작된 국민 공격</vt:lpstr>
      <vt:lpstr>전쟁 전 국민 공격(파주 고양)</vt:lpstr>
      <vt:lpstr>전쟁의 시작, 기습일까 유도일까</vt:lpstr>
      <vt:lpstr>파주와 고양, 그리고 전쟁 확대의 비밀</vt:lpstr>
      <vt:lpstr>이승만 정부에게 국민이란?</vt:lpstr>
      <vt:lpstr>한강인도교 폭파</vt:lpstr>
      <vt:lpstr>전쟁은 곧 학살의 시작_반정부 인사 예비검속</vt:lpstr>
      <vt:lpstr>전쟁은 곧 학살의 시작_형무소 정치범</vt:lpstr>
      <vt:lpstr>전쟁은 곧 학살의 시작_반정부 인사 예비검속</vt:lpstr>
      <vt:lpstr>국민보도연맹사건 _전쟁은 정치의 연장</vt:lpstr>
      <vt:lpstr>수복, 또 다른 학살의 시작</vt:lpstr>
      <vt:lpstr>인민군 판 국민보도연맹사건</vt:lpstr>
      <vt:lpstr>의문</vt:lpstr>
      <vt:lpstr>부역혐의 사건 _“장”자 붙은 자 모두 사형</vt:lpstr>
      <vt:lpstr>부역혐의 학살 _고양</vt:lpstr>
      <vt:lpstr>부역혐의 학살 _희생자</vt:lpstr>
      <vt:lpstr>부역혐의 학살 _흔적</vt:lpstr>
      <vt:lpstr>부역혐의 학살 _고양</vt:lpstr>
      <vt:lpstr>부역혐의 학살 _파주</vt:lpstr>
      <vt:lpstr>1.4후퇴 시기 재학살 _서울 경기 인천 집중</vt:lpstr>
      <vt:lpstr>11사단 사건</vt:lpstr>
      <vt:lpstr>미군폭격 사건</vt:lpstr>
      <vt:lpstr>1심재판은 헌법위반</vt:lpstr>
      <vt:lpstr>진실규명 경과</vt:lpstr>
      <vt:lpstr>진실규명 경과</vt:lpstr>
      <vt:lpstr>마치며</vt:lpstr>
    </vt:vector>
  </TitlesOfParts>
  <Company>Your Company Name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금정굴유족회 고문단회의 2013년 10월 16일(수) 늦은 5시</dc:title>
  <dc:creator>Your User Name</dc:creator>
  <cp:lastModifiedBy>gjpeace3</cp:lastModifiedBy>
  <cp:revision>218</cp:revision>
  <dcterms:created xsi:type="dcterms:W3CDTF">2013-10-16T04:18:19Z</dcterms:created>
  <dcterms:modified xsi:type="dcterms:W3CDTF">2017-06-05T08:33:55Z</dcterms:modified>
</cp:coreProperties>
</file>